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57" r:id="rId3"/>
    <p:sldId id="258" r:id="rId4"/>
    <p:sldId id="259" r:id="rId5"/>
    <p:sldId id="261" r:id="rId6"/>
    <p:sldId id="260" r:id="rId7"/>
    <p:sldId id="262" r:id="rId8"/>
    <p:sldId id="263" r:id="rId9"/>
    <p:sldId id="264" r:id="rId10"/>
    <p:sldId id="265" r:id="rId11"/>
    <p:sldId id="267" r:id="rId12"/>
    <p:sldId id="269" r:id="rId13"/>
    <p:sldId id="270" r:id="rId14"/>
    <p:sldId id="266" r:id="rId15"/>
    <p:sldId id="271" r:id="rId16"/>
    <p:sldId id="273" r:id="rId17"/>
    <p:sldId id="274" r:id="rId18"/>
    <p:sldId id="275" r:id="rId19"/>
    <p:sldId id="276" r:id="rId20"/>
    <p:sldId id="277" r:id="rId21"/>
    <p:sldId id="278" r:id="rId22"/>
    <p:sldId id="281" r:id="rId23"/>
    <p:sldId id="279" r:id="rId24"/>
    <p:sldId id="289" r:id="rId25"/>
    <p:sldId id="280" r:id="rId26"/>
    <p:sldId id="282" r:id="rId27"/>
    <p:sldId id="283" r:id="rId28"/>
    <p:sldId id="284" r:id="rId29"/>
    <p:sldId id="285" r:id="rId30"/>
    <p:sldId id="286" r:id="rId31"/>
    <p:sldId id="288" r:id="rId32"/>
    <p:sldId id="290" r:id="rId33"/>
    <p:sldId id="287"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686" autoAdjust="0"/>
  </p:normalViewPr>
  <p:slideViewPr>
    <p:cSldViewPr>
      <p:cViewPr varScale="1">
        <p:scale>
          <a:sx n="98" d="100"/>
          <a:sy n="98" d="100"/>
        </p:scale>
        <p:origin x="197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E28FAF-4B63-4911-A964-562F7275681E}" type="datetimeFigureOut">
              <a:rPr lang="en-US" smtClean="0"/>
              <a:t>1/7/2014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53D267-4EA0-48A1-AC61-C217C31F9043}" type="slidenum">
              <a:rPr lang="en-US" smtClean="0"/>
              <a:t>‹#›</a:t>
            </a:fld>
            <a:endParaRPr lang="en-US"/>
          </a:p>
        </p:txBody>
      </p:sp>
    </p:spTree>
    <p:extLst>
      <p:ext uri="{BB962C8B-B14F-4D97-AF65-F5344CB8AC3E}">
        <p14:creationId xmlns:p14="http://schemas.microsoft.com/office/powerpoint/2010/main" val="3617094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Okay.</a:t>
            </a:r>
            <a:r>
              <a:rPr lang="en-US" baseline="0" dirty="0" smtClean="0"/>
              <a:t> My friends ask me what’s your </a:t>
            </a:r>
            <a:r>
              <a:rPr lang="en-US" baseline="0" dirty="0" err="1" smtClean="0"/>
              <a:t>phd</a:t>
            </a:r>
            <a:r>
              <a:rPr lang="en-US" baseline="0" dirty="0" smtClean="0"/>
              <a:t> topic and I say bubbles and drops . They look amused. Can you do PhD on that? What is so exciting about bubbles and drops? Look at the literature and you will know. Leonardo da Vinci (1500) was the first to ask why do the bubbles rising in water oscillate or do a spiraling motion as they rise given an axisymmetric initial condition? In 1900 Allen did experiments on small bubbles rising in water and tried to explain why the drag experienced by a bubble is less than that for a rigid sphere. At that time it was not known that there is an internal circulation within the bubble. </a:t>
            </a:r>
            <a:endParaRPr lang="en-US" dirty="0"/>
          </a:p>
        </p:txBody>
      </p:sp>
      <p:sp>
        <p:nvSpPr>
          <p:cNvPr id="4" name="Slide Number Placeholder 3"/>
          <p:cNvSpPr>
            <a:spLocks noGrp="1"/>
          </p:cNvSpPr>
          <p:nvPr>
            <p:ph type="sldNum" sz="quarter" idx="10"/>
          </p:nvPr>
        </p:nvSpPr>
        <p:spPr/>
        <p:txBody>
          <a:bodyPr/>
          <a:lstStyle/>
          <a:p>
            <a:fld id="{A653D267-4EA0-48A1-AC61-C217C31F9043}" type="slidenum">
              <a:rPr lang="en-US" smtClean="0"/>
              <a:t>1</a:t>
            </a:fld>
            <a:endParaRPr lang="en-US"/>
          </a:p>
        </p:txBody>
      </p:sp>
    </p:spTree>
    <p:extLst>
      <p:ext uri="{BB962C8B-B14F-4D97-AF65-F5344CB8AC3E}">
        <p14:creationId xmlns:p14="http://schemas.microsoft.com/office/powerpoint/2010/main" val="22914588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Why is</a:t>
            </a:r>
            <a:r>
              <a:rPr lang="en-US" baseline="0" dirty="0" smtClean="0"/>
              <a:t> my drop not behaving like my bubble?</a:t>
            </a:r>
            <a:endParaRPr lang="en-IN" dirty="0"/>
          </a:p>
        </p:txBody>
      </p:sp>
      <p:sp>
        <p:nvSpPr>
          <p:cNvPr id="4" name="Slide Number Placeholder 3"/>
          <p:cNvSpPr>
            <a:spLocks noGrp="1"/>
          </p:cNvSpPr>
          <p:nvPr>
            <p:ph type="sldNum" sz="quarter" idx="10"/>
          </p:nvPr>
        </p:nvSpPr>
        <p:spPr/>
        <p:txBody>
          <a:bodyPr/>
          <a:lstStyle/>
          <a:p>
            <a:fld id="{A653D267-4EA0-48A1-AC61-C217C31F9043}" type="slidenum">
              <a:rPr lang="en-US" smtClean="0"/>
              <a:t>23</a:t>
            </a:fld>
            <a:endParaRPr lang="en-US"/>
          </a:p>
        </p:txBody>
      </p:sp>
    </p:spTree>
    <p:extLst>
      <p:ext uri="{BB962C8B-B14F-4D97-AF65-F5344CB8AC3E}">
        <p14:creationId xmlns:p14="http://schemas.microsoft.com/office/powerpoint/2010/main" val="1253798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A653D267-4EA0-48A1-AC61-C217C31F9043}" type="slidenum">
              <a:rPr lang="en-US" smtClean="0"/>
              <a:t>25</a:t>
            </a:fld>
            <a:endParaRPr lang="en-US"/>
          </a:p>
        </p:txBody>
      </p:sp>
    </p:spTree>
    <p:extLst>
      <p:ext uri="{BB962C8B-B14F-4D97-AF65-F5344CB8AC3E}">
        <p14:creationId xmlns:p14="http://schemas.microsoft.com/office/powerpoint/2010/main" val="18654671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Ga_b</a:t>
            </a:r>
            <a:r>
              <a:rPr lang="en-US" dirty="0" smtClean="0"/>
              <a:t> = </a:t>
            </a:r>
            <a:r>
              <a:rPr lang="en-US" dirty="0" err="1" smtClean="0"/>
              <a:t>Ga_d</a:t>
            </a:r>
            <a:r>
              <a:rPr lang="en-US" dirty="0" smtClean="0"/>
              <a:t>,</a:t>
            </a:r>
            <a:r>
              <a:rPr lang="en-US" baseline="0" dirty="0" smtClean="0"/>
              <a:t> from the full N-S equations. And </a:t>
            </a:r>
            <a:r>
              <a:rPr lang="en-US" baseline="0" dirty="0" err="1" smtClean="0"/>
              <a:t>q_d</a:t>
            </a:r>
            <a:r>
              <a:rPr lang="en-US" baseline="0" dirty="0" smtClean="0"/>
              <a:t> = </a:t>
            </a:r>
            <a:r>
              <a:rPr lang="en-US" baseline="0" dirty="0" err="1" smtClean="0"/>
              <a:t>q_b</a:t>
            </a:r>
            <a:r>
              <a:rPr lang="en-US" baseline="0" dirty="0" smtClean="0"/>
              <a:t> for solids, so there doesn’t exist any equivalence for solids at low Re.</a:t>
            </a:r>
          </a:p>
          <a:p>
            <a:r>
              <a:rPr lang="en-US" baseline="0" dirty="0" smtClean="0"/>
              <a:t>On the other hand though, the equivalence may exist for fluids. </a:t>
            </a:r>
            <a:endParaRPr lang="en-IN" dirty="0"/>
          </a:p>
        </p:txBody>
      </p:sp>
      <p:sp>
        <p:nvSpPr>
          <p:cNvPr id="4" name="Slide Number Placeholder 3"/>
          <p:cNvSpPr>
            <a:spLocks noGrp="1"/>
          </p:cNvSpPr>
          <p:nvPr>
            <p:ph type="sldNum" sz="quarter" idx="10"/>
          </p:nvPr>
        </p:nvSpPr>
        <p:spPr/>
        <p:txBody>
          <a:bodyPr/>
          <a:lstStyle/>
          <a:p>
            <a:fld id="{A653D267-4EA0-48A1-AC61-C217C31F9043}" type="slidenum">
              <a:rPr lang="en-US" smtClean="0"/>
              <a:t>26</a:t>
            </a:fld>
            <a:endParaRPr lang="en-US"/>
          </a:p>
        </p:txBody>
      </p:sp>
    </p:spTree>
    <p:extLst>
      <p:ext uri="{BB962C8B-B14F-4D97-AF65-F5344CB8AC3E}">
        <p14:creationId xmlns:p14="http://schemas.microsoft.com/office/powerpoint/2010/main" val="2953636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A653D267-4EA0-48A1-AC61-C217C31F9043}" type="slidenum">
              <a:rPr lang="en-US" smtClean="0"/>
              <a:t>27</a:t>
            </a:fld>
            <a:endParaRPr lang="en-US"/>
          </a:p>
        </p:txBody>
      </p:sp>
    </p:spTree>
    <p:extLst>
      <p:ext uri="{BB962C8B-B14F-4D97-AF65-F5344CB8AC3E}">
        <p14:creationId xmlns:p14="http://schemas.microsoft.com/office/powerpoint/2010/main" val="1966709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Allen</a:t>
            </a:r>
            <a:r>
              <a:rPr lang="en-US" baseline="0" dirty="0" smtClean="0"/>
              <a:t> thought that there might be a slip at the interface i.e. the tangential velocity of the outer fluid might be different from that of the inner fluid causing the drag to go down. But, Lord Rayleigh suggested that there might be an internal circulation within the drop causing the drag to go down.  Later, in 1911, after the famous Hill’s spherical vortex solution, </a:t>
            </a:r>
            <a:r>
              <a:rPr lang="en-US" baseline="0" dirty="0" err="1" smtClean="0"/>
              <a:t>Hadamard</a:t>
            </a:r>
            <a:r>
              <a:rPr lang="en-US" baseline="0" dirty="0" smtClean="0"/>
              <a:t> and </a:t>
            </a:r>
            <a:r>
              <a:rPr lang="en-US" baseline="0" dirty="0" err="1" smtClean="0"/>
              <a:t>Rybczynski</a:t>
            </a:r>
            <a:r>
              <a:rPr lang="en-US" baseline="0" dirty="0" smtClean="0"/>
              <a:t> independently derived the flow field inside and outside a spherical drop in the creeping flow limit.  The internal motion is also known as the Hadamard’s circulation. </a:t>
            </a:r>
            <a:endParaRPr lang="en-US" dirty="0"/>
          </a:p>
        </p:txBody>
      </p:sp>
      <p:sp>
        <p:nvSpPr>
          <p:cNvPr id="4" name="Slide Number Placeholder 3"/>
          <p:cNvSpPr>
            <a:spLocks noGrp="1"/>
          </p:cNvSpPr>
          <p:nvPr>
            <p:ph type="sldNum" sz="quarter" idx="10"/>
          </p:nvPr>
        </p:nvSpPr>
        <p:spPr/>
        <p:txBody>
          <a:bodyPr/>
          <a:lstStyle/>
          <a:p>
            <a:fld id="{A653D267-4EA0-48A1-AC61-C217C31F9043}" type="slidenum">
              <a:rPr lang="en-US" smtClean="0"/>
              <a:t>2</a:t>
            </a:fld>
            <a:endParaRPr lang="en-US"/>
          </a:p>
        </p:txBody>
      </p:sp>
    </p:spTree>
    <p:extLst>
      <p:ext uri="{BB962C8B-B14F-4D97-AF65-F5344CB8AC3E}">
        <p14:creationId xmlns:p14="http://schemas.microsoft.com/office/powerpoint/2010/main" val="4235852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a:t>
            </a:r>
            <a:r>
              <a:rPr lang="en-US" baseline="0" dirty="0" smtClean="0"/>
              <a:t> a famous paper by </a:t>
            </a:r>
            <a:r>
              <a:rPr lang="en-US" baseline="0" dirty="0" err="1" smtClean="0"/>
              <a:t>Proudman</a:t>
            </a:r>
            <a:r>
              <a:rPr lang="en-US" baseline="0" dirty="0" smtClean="0"/>
              <a:t> and Pearson, 1957 resolving the Stokes’ paradox, Taylor and </a:t>
            </a:r>
            <a:r>
              <a:rPr lang="en-US" baseline="0" dirty="0" err="1" smtClean="0"/>
              <a:t>Acrivos</a:t>
            </a:r>
            <a:r>
              <a:rPr lang="en-US" baseline="0" dirty="0" smtClean="0"/>
              <a:t> arrived at a modified </a:t>
            </a:r>
            <a:r>
              <a:rPr lang="en-US" baseline="0" dirty="0" err="1" smtClean="0"/>
              <a:t>Hadamard</a:t>
            </a:r>
            <a:r>
              <a:rPr lang="en-US" baseline="0" dirty="0" smtClean="0"/>
              <a:t> stream-function by means of a singular perturbation analysis. </a:t>
            </a:r>
          </a:p>
          <a:p>
            <a:r>
              <a:rPr lang="en-US" baseline="0" dirty="0" smtClean="0"/>
              <a:t>Ok, we have analytical formulae for some Reynolds number limit but we can ask the question about their validity in real experiments.</a:t>
            </a:r>
            <a:endParaRPr lang="en-US" dirty="0"/>
          </a:p>
        </p:txBody>
      </p:sp>
      <p:sp>
        <p:nvSpPr>
          <p:cNvPr id="4" name="Slide Number Placeholder 3"/>
          <p:cNvSpPr>
            <a:spLocks noGrp="1"/>
          </p:cNvSpPr>
          <p:nvPr>
            <p:ph type="sldNum" sz="quarter" idx="10"/>
          </p:nvPr>
        </p:nvSpPr>
        <p:spPr/>
        <p:txBody>
          <a:bodyPr/>
          <a:lstStyle/>
          <a:p>
            <a:fld id="{A653D267-4EA0-48A1-AC61-C217C31F9043}" type="slidenum">
              <a:rPr lang="en-US" smtClean="0"/>
              <a:t>3</a:t>
            </a:fld>
            <a:endParaRPr lang="en-US"/>
          </a:p>
        </p:txBody>
      </p:sp>
    </p:spTree>
    <p:extLst>
      <p:ext uri="{BB962C8B-B14F-4D97-AF65-F5344CB8AC3E}">
        <p14:creationId xmlns:p14="http://schemas.microsoft.com/office/powerpoint/2010/main" val="3813766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Bond &amp;</a:t>
            </a:r>
            <a:r>
              <a:rPr lang="en-US" baseline="0" dirty="0" smtClean="0"/>
              <a:t> Newton, 1928 conducted experiments to verify the formula for drag experimentally. They found that very small drops obeyed the stokes’ law (for solids) and there was a transition in the behavior at some radius of the drop where it started following the Hadamard’s drag formula. They deduced that this could be because of the surfactant action .</a:t>
            </a:r>
          </a:p>
          <a:p>
            <a:r>
              <a:rPr lang="en-US" baseline="0" dirty="0" smtClean="0"/>
              <a:t>Spells, 1952 conducted an experiment with glycerin drops in castor oil and measured the speed and visualized the </a:t>
            </a:r>
            <a:r>
              <a:rPr lang="en-US" baseline="0" dirty="0" err="1" smtClean="0"/>
              <a:t>pathlines</a:t>
            </a:r>
            <a:r>
              <a:rPr lang="en-US" baseline="0" dirty="0" smtClean="0"/>
              <a:t> in the drops and found the results to be in close agreement with those of </a:t>
            </a:r>
            <a:r>
              <a:rPr lang="en-US" baseline="0" dirty="0" err="1" smtClean="0"/>
              <a:t>Hadamard</a:t>
            </a:r>
            <a:r>
              <a:rPr lang="en-US" baseline="0" dirty="0" smtClean="0"/>
              <a:t>.</a:t>
            </a:r>
            <a:endParaRPr lang="en-IN" dirty="0"/>
          </a:p>
        </p:txBody>
      </p:sp>
      <p:sp>
        <p:nvSpPr>
          <p:cNvPr id="4" name="Slide Number Placeholder 3"/>
          <p:cNvSpPr>
            <a:spLocks noGrp="1"/>
          </p:cNvSpPr>
          <p:nvPr>
            <p:ph type="sldNum" sz="quarter" idx="10"/>
          </p:nvPr>
        </p:nvSpPr>
        <p:spPr/>
        <p:txBody>
          <a:bodyPr/>
          <a:lstStyle/>
          <a:p>
            <a:fld id="{A653D267-4EA0-48A1-AC61-C217C31F9043}" type="slidenum">
              <a:rPr lang="en-US" smtClean="0"/>
              <a:t>4</a:t>
            </a:fld>
            <a:endParaRPr lang="en-US"/>
          </a:p>
        </p:txBody>
      </p:sp>
    </p:spTree>
    <p:extLst>
      <p:ext uri="{BB962C8B-B14F-4D97-AF65-F5344CB8AC3E}">
        <p14:creationId xmlns:p14="http://schemas.microsoft.com/office/powerpoint/2010/main" val="1289588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Apart from the previous studies</a:t>
            </a:r>
            <a:r>
              <a:rPr lang="en-US" baseline="0" dirty="0" smtClean="0"/>
              <a:t> on low Re bubbles and drop, most of the studies for bubbles and drop with high inertia have been studied separately. There are several fields of studies, but I will limit myself to only those which are relevant to my work. </a:t>
            </a:r>
          </a:p>
          <a:p>
            <a:r>
              <a:rPr lang="en-US" baseline="0" dirty="0" smtClean="0"/>
              <a:t>I am trying to understand the dynamics of single axisymmetric bubbles and drops. </a:t>
            </a:r>
          </a:p>
          <a:p>
            <a:endParaRPr lang="en-IN" dirty="0"/>
          </a:p>
        </p:txBody>
      </p:sp>
      <p:sp>
        <p:nvSpPr>
          <p:cNvPr id="4" name="Slide Number Placeholder 3"/>
          <p:cNvSpPr>
            <a:spLocks noGrp="1"/>
          </p:cNvSpPr>
          <p:nvPr>
            <p:ph type="sldNum" sz="quarter" idx="10"/>
          </p:nvPr>
        </p:nvSpPr>
        <p:spPr/>
        <p:txBody>
          <a:bodyPr/>
          <a:lstStyle/>
          <a:p>
            <a:fld id="{A653D267-4EA0-48A1-AC61-C217C31F9043}" type="slidenum">
              <a:rPr lang="en-US" smtClean="0"/>
              <a:t>8</a:t>
            </a:fld>
            <a:endParaRPr lang="en-US"/>
          </a:p>
        </p:txBody>
      </p:sp>
    </p:spTree>
    <p:extLst>
      <p:ext uri="{BB962C8B-B14F-4D97-AF65-F5344CB8AC3E}">
        <p14:creationId xmlns:p14="http://schemas.microsoft.com/office/powerpoint/2010/main" val="12947263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told before, the drops and bubbles</a:t>
            </a:r>
            <a:r>
              <a:rPr lang="en-US" baseline="0" dirty="0" smtClean="0"/>
              <a:t> have been studied separately. The drops have been studied mostly to understand rain and for IC engines. </a:t>
            </a:r>
            <a:endParaRPr lang="en-IN" dirty="0"/>
          </a:p>
        </p:txBody>
      </p:sp>
      <p:sp>
        <p:nvSpPr>
          <p:cNvPr id="4" name="Slide Number Placeholder 3"/>
          <p:cNvSpPr>
            <a:spLocks noGrp="1"/>
          </p:cNvSpPr>
          <p:nvPr>
            <p:ph type="sldNum" sz="quarter" idx="10"/>
          </p:nvPr>
        </p:nvSpPr>
        <p:spPr/>
        <p:txBody>
          <a:bodyPr/>
          <a:lstStyle/>
          <a:p>
            <a:fld id="{A653D267-4EA0-48A1-AC61-C217C31F9043}" type="slidenum">
              <a:rPr lang="en-US" smtClean="0"/>
              <a:t>9</a:t>
            </a:fld>
            <a:endParaRPr lang="en-US"/>
          </a:p>
        </p:txBody>
      </p:sp>
    </p:spTree>
    <p:extLst>
      <p:ext uri="{BB962C8B-B14F-4D97-AF65-F5344CB8AC3E}">
        <p14:creationId xmlns:p14="http://schemas.microsoft.com/office/powerpoint/2010/main" val="1209259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used</a:t>
            </a:r>
            <a:r>
              <a:rPr lang="en-US" baseline="0" dirty="0" smtClean="0"/>
              <a:t> to tell Rama mam that I am mostly confused on what exact problem should I work on.</a:t>
            </a:r>
            <a:endParaRPr lang="en-IN" dirty="0"/>
          </a:p>
        </p:txBody>
      </p:sp>
      <p:sp>
        <p:nvSpPr>
          <p:cNvPr id="4" name="Slide Number Placeholder 3"/>
          <p:cNvSpPr>
            <a:spLocks noGrp="1"/>
          </p:cNvSpPr>
          <p:nvPr>
            <p:ph type="sldNum" sz="quarter" idx="10"/>
          </p:nvPr>
        </p:nvSpPr>
        <p:spPr/>
        <p:txBody>
          <a:bodyPr/>
          <a:lstStyle/>
          <a:p>
            <a:fld id="{A653D267-4EA0-48A1-AC61-C217C31F9043}" type="slidenum">
              <a:rPr lang="en-US" smtClean="0"/>
              <a:t>16</a:t>
            </a:fld>
            <a:endParaRPr lang="en-US"/>
          </a:p>
        </p:txBody>
      </p:sp>
    </p:spTree>
    <p:extLst>
      <p:ext uri="{BB962C8B-B14F-4D97-AF65-F5344CB8AC3E}">
        <p14:creationId xmlns:p14="http://schemas.microsoft.com/office/powerpoint/2010/main" val="168319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Hoping</a:t>
            </a:r>
            <a:r>
              <a:rPr lang="en-US" baseline="0" dirty="0" smtClean="0"/>
              <a:t> for similarity in motion, we kept the inner and outer fluid’s Reynolds numbers and Bond numbers to be the same. </a:t>
            </a:r>
            <a:endParaRPr lang="en-IN" dirty="0"/>
          </a:p>
        </p:txBody>
      </p:sp>
      <p:sp>
        <p:nvSpPr>
          <p:cNvPr id="4" name="Slide Number Placeholder 3"/>
          <p:cNvSpPr>
            <a:spLocks noGrp="1"/>
          </p:cNvSpPr>
          <p:nvPr>
            <p:ph type="sldNum" sz="quarter" idx="10"/>
          </p:nvPr>
        </p:nvSpPr>
        <p:spPr/>
        <p:txBody>
          <a:bodyPr/>
          <a:lstStyle/>
          <a:p>
            <a:fld id="{A653D267-4EA0-48A1-AC61-C217C31F9043}" type="slidenum">
              <a:rPr lang="en-US" smtClean="0"/>
              <a:t>19</a:t>
            </a:fld>
            <a:endParaRPr lang="en-US"/>
          </a:p>
        </p:txBody>
      </p:sp>
    </p:spTree>
    <p:extLst>
      <p:ext uri="{BB962C8B-B14F-4D97-AF65-F5344CB8AC3E}">
        <p14:creationId xmlns:p14="http://schemas.microsoft.com/office/powerpoint/2010/main" val="1678547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a:t>
            </a:r>
            <a:r>
              <a:rPr lang="en-US" baseline="0" dirty="0" smtClean="0"/>
              <a:t> are the governing equations where everything </a:t>
            </a:r>
            <a:endParaRPr lang="en-IN" dirty="0"/>
          </a:p>
        </p:txBody>
      </p:sp>
      <p:sp>
        <p:nvSpPr>
          <p:cNvPr id="4" name="Slide Number Placeholder 3"/>
          <p:cNvSpPr>
            <a:spLocks noGrp="1"/>
          </p:cNvSpPr>
          <p:nvPr>
            <p:ph type="sldNum" sz="quarter" idx="10"/>
          </p:nvPr>
        </p:nvSpPr>
        <p:spPr/>
        <p:txBody>
          <a:bodyPr/>
          <a:lstStyle/>
          <a:p>
            <a:fld id="{A653D267-4EA0-48A1-AC61-C217C31F9043}" type="slidenum">
              <a:rPr lang="en-US" smtClean="0"/>
              <a:t>20</a:t>
            </a:fld>
            <a:endParaRPr lang="en-US"/>
          </a:p>
        </p:txBody>
      </p:sp>
    </p:spTree>
    <p:extLst>
      <p:ext uri="{BB962C8B-B14F-4D97-AF65-F5344CB8AC3E}">
        <p14:creationId xmlns:p14="http://schemas.microsoft.com/office/powerpoint/2010/main" val="33725489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E6E8DB7-5737-4A2F-BBF7-EDC3212CACD3}" type="datetimeFigureOut">
              <a:rPr lang="en-US" smtClean="0"/>
              <a:t>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F8FEED-A4A4-4998-A847-BFA73C443743}" type="slidenum">
              <a:rPr lang="en-US" smtClean="0"/>
              <a:t>‹#›</a:t>
            </a:fld>
            <a:endParaRPr lang="en-US"/>
          </a:p>
        </p:txBody>
      </p:sp>
    </p:spTree>
    <p:extLst>
      <p:ext uri="{BB962C8B-B14F-4D97-AF65-F5344CB8AC3E}">
        <p14:creationId xmlns:p14="http://schemas.microsoft.com/office/powerpoint/2010/main" val="18060398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6E8DB7-5737-4A2F-BBF7-EDC3212CACD3}" type="datetimeFigureOut">
              <a:rPr lang="en-US" smtClean="0"/>
              <a:t>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F8FEED-A4A4-4998-A847-BFA73C443743}" type="slidenum">
              <a:rPr lang="en-US" smtClean="0"/>
              <a:t>‹#›</a:t>
            </a:fld>
            <a:endParaRPr lang="en-US"/>
          </a:p>
        </p:txBody>
      </p:sp>
    </p:spTree>
    <p:extLst>
      <p:ext uri="{BB962C8B-B14F-4D97-AF65-F5344CB8AC3E}">
        <p14:creationId xmlns:p14="http://schemas.microsoft.com/office/powerpoint/2010/main" val="2543767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6E8DB7-5737-4A2F-BBF7-EDC3212CACD3}" type="datetimeFigureOut">
              <a:rPr lang="en-US" smtClean="0"/>
              <a:t>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F8FEED-A4A4-4998-A847-BFA73C443743}" type="slidenum">
              <a:rPr lang="en-US" smtClean="0"/>
              <a:t>‹#›</a:t>
            </a:fld>
            <a:endParaRPr lang="en-US"/>
          </a:p>
        </p:txBody>
      </p:sp>
    </p:spTree>
    <p:extLst>
      <p:ext uri="{BB962C8B-B14F-4D97-AF65-F5344CB8AC3E}">
        <p14:creationId xmlns:p14="http://schemas.microsoft.com/office/powerpoint/2010/main" val="4263054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6E8DB7-5737-4A2F-BBF7-EDC3212CACD3}" type="datetimeFigureOut">
              <a:rPr lang="en-US" smtClean="0"/>
              <a:t>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F8FEED-A4A4-4998-A847-BFA73C443743}" type="slidenum">
              <a:rPr lang="en-US" smtClean="0"/>
              <a:t>‹#›</a:t>
            </a:fld>
            <a:endParaRPr lang="en-US"/>
          </a:p>
        </p:txBody>
      </p:sp>
    </p:spTree>
    <p:extLst>
      <p:ext uri="{BB962C8B-B14F-4D97-AF65-F5344CB8AC3E}">
        <p14:creationId xmlns:p14="http://schemas.microsoft.com/office/powerpoint/2010/main" val="1058019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E6E8DB7-5737-4A2F-BBF7-EDC3212CACD3}" type="datetimeFigureOut">
              <a:rPr lang="en-US" smtClean="0"/>
              <a:t>1/7/2014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F8FEED-A4A4-4998-A847-BFA73C443743}" type="slidenum">
              <a:rPr lang="en-US" smtClean="0"/>
              <a:t>‹#›</a:t>
            </a:fld>
            <a:endParaRPr lang="en-US"/>
          </a:p>
        </p:txBody>
      </p:sp>
    </p:spTree>
    <p:extLst>
      <p:ext uri="{BB962C8B-B14F-4D97-AF65-F5344CB8AC3E}">
        <p14:creationId xmlns:p14="http://schemas.microsoft.com/office/powerpoint/2010/main" val="3927944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E6E8DB7-5737-4A2F-BBF7-EDC3212CACD3}" type="datetimeFigureOut">
              <a:rPr lang="en-US" smtClean="0"/>
              <a:t>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F8FEED-A4A4-4998-A847-BFA73C443743}" type="slidenum">
              <a:rPr lang="en-US" smtClean="0"/>
              <a:t>‹#›</a:t>
            </a:fld>
            <a:endParaRPr lang="en-US"/>
          </a:p>
        </p:txBody>
      </p:sp>
    </p:spTree>
    <p:extLst>
      <p:ext uri="{BB962C8B-B14F-4D97-AF65-F5344CB8AC3E}">
        <p14:creationId xmlns:p14="http://schemas.microsoft.com/office/powerpoint/2010/main" val="3797655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E6E8DB7-5737-4A2F-BBF7-EDC3212CACD3}" type="datetimeFigureOut">
              <a:rPr lang="en-US" smtClean="0"/>
              <a:t>1/7/2014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F8FEED-A4A4-4998-A847-BFA73C443743}" type="slidenum">
              <a:rPr lang="en-US" smtClean="0"/>
              <a:t>‹#›</a:t>
            </a:fld>
            <a:endParaRPr lang="en-US"/>
          </a:p>
        </p:txBody>
      </p:sp>
    </p:spTree>
    <p:extLst>
      <p:ext uri="{BB962C8B-B14F-4D97-AF65-F5344CB8AC3E}">
        <p14:creationId xmlns:p14="http://schemas.microsoft.com/office/powerpoint/2010/main" val="3214216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E6E8DB7-5737-4A2F-BBF7-EDC3212CACD3}" type="datetimeFigureOut">
              <a:rPr lang="en-US" smtClean="0"/>
              <a:t>1/7/2014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F8FEED-A4A4-4998-A847-BFA73C443743}" type="slidenum">
              <a:rPr lang="en-US" smtClean="0"/>
              <a:t>‹#›</a:t>
            </a:fld>
            <a:endParaRPr lang="en-US"/>
          </a:p>
        </p:txBody>
      </p:sp>
    </p:spTree>
    <p:extLst>
      <p:ext uri="{BB962C8B-B14F-4D97-AF65-F5344CB8AC3E}">
        <p14:creationId xmlns:p14="http://schemas.microsoft.com/office/powerpoint/2010/main" val="17032642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E6E8DB7-5737-4A2F-BBF7-EDC3212CACD3}" type="datetimeFigureOut">
              <a:rPr lang="en-US" smtClean="0"/>
              <a:t>1/7/2014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F8FEED-A4A4-4998-A847-BFA73C443743}" type="slidenum">
              <a:rPr lang="en-US" smtClean="0"/>
              <a:t>‹#›</a:t>
            </a:fld>
            <a:endParaRPr lang="en-US"/>
          </a:p>
        </p:txBody>
      </p:sp>
    </p:spTree>
    <p:extLst>
      <p:ext uri="{BB962C8B-B14F-4D97-AF65-F5344CB8AC3E}">
        <p14:creationId xmlns:p14="http://schemas.microsoft.com/office/powerpoint/2010/main" val="9805831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6E8DB7-5737-4A2F-BBF7-EDC3212CACD3}" type="datetimeFigureOut">
              <a:rPr lang="en-US" smtClean="0"/>
              <a:t>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F8FEED-A4A4-4998-A847-BFA73C443743}" type="slidenum">
              <a:rPr lang="en-US" smtClean="0"/>
              <a:t>‹#›</a:t>
            </a:fld>
            <a:endParaRPr lang="en-US"/>
          </a:p>
        </p:txBody>
      </p:sp>
    </p:spTree>
    <p:extLst>
      <p:ext uri="{BB962C8B-B14F-4D97-AF65-F5344CB8AC3E}">
        <p14:creationId xmlns:p14="http://schemas.microsoft.com/office/powerpoint/2010/main" val="766398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E6E8DB7-5737-4A2F-BBF7-EDC3212CACD3}" type="datetimeFigureOut">
              <a:rPr lang="en-US" smtClean="0"/>
              <a:t>1/7/2014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F8FEED-A4A4-4998-A847-BFA73C443743}" type="slidenum">
              <a:rPr lang="en-US" smtClean="0"/>
              <a:t>‹#›</a:t>
            </a:fld>
            <a:endParaRPr lang="en-US"/>
          </a:p>
        </p:txBody>
      </p:sp>
    </p:spTree>
    <p:extLst>
      <p:ext uri="{BB962C8B-B14F-4D97-AF65-F5344CB8AC3E}">
        <p14:creationId xmlns:p14="http://schemas.microsoft.com/office/powerpoint/2010/main" val="37448427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6E8DB7-5737-4A2F-BBF7-EDC3212CACD3}" type="datetimeFigureOut">
              <a:rPr lang="en-US" smtClean="0"/>
              <a:t>1/7/2014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F8FEED-A4A4-4998-A847-BFA73C443743}" type="slidenum">
              <a:rPr lang="en-US" smtClean="0"/>
              <a:t>‹#›</a:t>
            </a:fld>
            <a:endParaRPr lang="en-US"/>
          </a:p>
        </p:txBody>
      </p:sp>
    </p:spTree>
    <p:extLst>
      <p:ext uri="{BB962C8B-B14F-4D97-AF65-F5344CB8AC3E}">
        <p14:creationId xmlns:p14="http://schemas.microsoft.com/office/powerpoint/2010/main" val="42822056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media" Target="../media/media2.mp4"/><Relationship Id="rId7" Type="http://schemas.openxmlformats.org/officeDocument/2006/relationships/image" Target="../media/image37.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6.png"/><Relationship Id="rId5" Type="http://schemas.openxmlformats.org/officeDocument/2006/relationships/slideLayout" Target="../slideLayouts/slideLayout2.xml"/><Relationship Id="rId4" Type="http://schemas.openxmlformats.org/officeDocument/2006/relationships/video" Target="../media/media2.mp4"/></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microsoft.com/office/2007/relationships/hdphoto" Target="../media/hdphoto3.wdp"/><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3.png"/><Relationship Id="rId9" Type="http://schemas.microsoft.com/office/2007/relationships/hdphoto" Target="../media/hdphoto4.wdp"/></Relationships>
</file>

<file path=ppt/slides/_rels/slide20.xml.rels><?xml version="1.0" encoding="UTF-8" standalone="yes"?>
<Relationships xmlns="http://schemas.openxmlformats.org/package/2006/relationships"><Relationship Id="rId3" Type="http://schemas.openxmlformats.org/officeDocument/2006/relationships/image" Target="../media/image41.jpg"/><Relationship Id="rId7" Type="http://schemas.openxmlformats.org/officeDocument/2006/relationships/image" Target="../media/image45.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4.jpg"/><Relationship Id="rId5" Type="http://schemas.openxmlformats.org/officeDocument/2006/relationships/image" Target="../media/image43.PNG"/><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52.emf"/></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7" Type="http://schemas.microsoft.com/office/2007/relationships/hdphoto" Target="../media/hdphoto10.wdp"/><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5.png"/><Relationship Id="rId5" Type="http://schemas.microsoft.com/office/2007/relationships/hdphoto" Target="../media/hdphoto9.wdp"/><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8" Type="http://schemas.microsoft.com/office/2007/relationships/hdphoto" Target="../media/hdphoto13.wdp"/><Relationship Id="rId3" Type="http://schemas.openxmlformats.org/officeDocument/2006/relationships/image" Target="../media/image56.png"/><Relationship Id="rId7"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12.wdp"/><Relationship Id="rId5" Type="http://schemas.openxmlformats.org/officeDocument/2006/relationships/image" Target="../media/image57.png"/><Relationship Id="rId10" Type="http://schemas.microsoft.com/office/2007/relationships/hdphoto" Target="../media/hdphoto14.wdp"/><Relationship Id="rId4" Type="http://schemas.microsoft.com/office/2007/relationships/hdphoto" Target="../media/hdphoto11.wdp"/><Relationship Id="rId9" Type="http://schemas.openxmlformats.org/officeDocument/2006/relationships/image" Target="../media/image59.png"/></Relationships>
</file>

<file path=ppt/slides/_rels/slide27.xml.rels><?xml version="1.0" encoding="UTF-8" standalone="yes"?>
<Relationships xmlns="http://schemas.openxmlformats.org/package/2006/relationships"><Relationship Id="rId8" Type="http://schemas.openxmlformats.org/officeDocument/2006/relationships/image" Target="../media/image64.emf"/><Relationship Id="rId3" Type="http://schemas.openxmlformats.org/officeDocument/2006/relationships/image" Target="../media/image60.jpg"/><Relationship Id="rId7" Type="http://schemas.openxmlformats.org/officeDocument/2006/relationships/image" Target="../media/image63.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1.emf"/><Relationship Id="rId5" Type="http://schemas.openxmlformats.org/officeDocument/2006/relationships/image" Target="../media/image62.emf"/><Relationship Id="rId4" Type="http://schemas.openxmlformats.org/officeDocument/2006/relationships/image" Target="../media/image61.jpg"/></Relationships>
</file>

<file path=ppt/slides/_rels/slide2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7.png"/><Relationship Id="rId10" Type="http://schemas.openxmlformats.org/officeDocument/2006/relationships/image" Target="../media/image10.png"/><Relationship Id="rId4" Type="http://schemas.microsoft.com/office/2007/relationships/hdphoto" Target="../media/hdphoto5.wdp"/><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 Id="rId4" Type="http://schemas.openxmlformats.org/officeDocument/2006/relationships/image" Target="../media/image70.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png"/><Relationship Id="rId2" Type="http://schemas.openxmlformats.org/officeDocument/2006/relationships/image" Target="../media/image11.emf"/><Relationship Id="rId1" Type="http://schemas.openxmlformats.org/officeDocument/2006/relationships/slideLayout" Target="../slideLayouts/slideLayout2.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2.xml"/><Relationship Id="rId5" Type="http://schemas.openxmlformats.org/officeDocument/2006/relationships/image" Target="../media/image22.emf"/><Relationship Id="rId4" Type="http://schemas.openxmlformats.org/officeDocument/2006/relationships/image" Target="../media/image21.emf"/></Relationships>
</file>

<file path=ppt/slides/_rels/slide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clrChange>
              <a:clrFrom>
                <a:srgbClr val="BFD3FF"/>
              </a:clrFrom>
              <a:clrTo>
                <a:srgbClr val="BFD3FF">
                  <a:alpha val="0"/>
                </a:srgbClr>
              </a:clrTo>
            </a:clrChange>
            <a:extLst>
              <a:ext uri="{BEBA8EAE-BF5A-486C-A8C5-ECC9F3942E4B}">
                <a14:imgProps xmlns:a14="http://schemas.microsoft.com/office/drawing/2010/main">
                  <a14:imgLayer r:embed="rId4">
                    <a14:imgEffect>
                      <a14:artisticPhotocopy/>
                    </a14:imgEffect>
                  </a14:imgLayer>
                </a14:imgProps>
              </a:ext>
              <a:ext uri="{28A0092B-C50C-407E-A947-70E740481C1C}">
                <a14:useLocalDpi xmlns:a14="http://schemas.microsoft.com/office/drawing/2010/main" val="0"/>
              </a:ext>
            </a:extLst>
          </a:blip>
          <a:stretch>
            <a:fillRect/>
          </a:stretch>
        </p:blipFill>
        <p:spPr>
          <a:xfrm>
            <a:off x="0" y="-1143000"/>
            <a:ext cx="9144000" cy="6854499"/>
          </a:xfrm>
          <a:prstGeom prst="rect">
            <a:avLst/>
          </a:prstGeom>
        </p:spPr>
      </p:pic>
      <p:sp>
        <p:nvSpPr>
          <p:cNvPr id="2" name="Title 1"/>
          <p:cNvSpPr>
            <a:spLocks noGrp="1"/>
          </p:cNvSpPr>
          <p:nvPr>
            <p:ph type="ctrTitle"/>
          </p:nvPr>
        </p:nvSpPr>
        <p:spPr>
          <a:xfrm>
            <a:off x="685800" y="457200"/>
            <a:ext cx="7772400" cy="1470025"/>
          </a:xfrm>
        </p:spPr>
        <p:txBody>
          <a:bodyPr/>
          <a:lstStyle/>
          <a:p>
            <a:r>
              <a:rPr lang="en-US" b="1" dirty="0" smtClean="0">
                <a:latin typeface="Verdana" pitchFamily="34" charset="0"/>
                <a:ea typeface="Verdana" pitchFamily="34" charset="0"/>
                <a:cs typeface="Verdana" pitchFamily="34" charset="0"/>
              </a:rPr>
              <a:t>Bubbles and Drops</a:t>
            </a:r>
            <a:endParaRPr lang="en-US" b="1" dirty="0">
              <a:latin typeface="Verdana" pitchFamily="34" charset="0"/>
              <a:ea typeface="Verdana" pitchFamily="34" charset="0"/>
              <a:cs typeface="Verdana" pitchFamily="34" charset="0"/>
            </a:endParaRPr>
          </a:p>
        </p:txBody>
      </p:sp>
      <p:sp>
        <p:nvSpPr>
          <p:cNvPr id="3" name="Subtitle 2"/>
          <p:cNvSpPr>
            <a:spLocks noGrp="1"/>
          </p:cNvSpPr>
          <p:nvPr>
            <p:ph type="subTitle" idx="1"/>
          </p:nvPr>
        </p:nvSpPr>
        <p:spPr>
          <a:xfrm>
            <a:off x="0" y="4724400"/>
            <a:ext cx="9144000" cy="2135024"/>
          </a:xfrm>
          <a:solidFill>
            <a:schemeClr val="accent5">
              <a:lumMod val="50000"/>
            </a:schemeClr>
          </a:solidFill>
        </p:spPr>
        <p:txBody>
          <a:bodyPr>
            <a:normAutofit fontScale="85000" lnSpcReduction="20000"/>
          </a:bodyPr>
          <a:lstStyle/>
          <a:p>
            <a:endParaRPr lang="en-US" sz="2000" dirty="0" smtClean="0">
              <a:solidFill>
                <a:schemeClr val="bg1"/>
              </a:solidFill>
            </a:endParaRPr>
          </a:p>
          <a:p>
            <a:r>
              <a:rPr lang="en-US" sz="2000" dirty="0" err="1" smtClean="0">
                <a:solidFill>
                  <a:schemeClr val="bg1"/>
                </a:solidFill>
              </a:rPr>
              <a:t>Manoj</a:t>
            </a:r>
            <a:r>
              <a:rPr lang="en-US" sz="2000" dirty="0" smtClean="0">
                <a:solidFill>
                  <a:schemeClr val="bg1"/>
                </a:solidFill>
              </a:rPr>
              <a:t> Kumar </a:t>
            </a:r>
            <a:r>
              <a:rPr lang="en-US" sz="2000" dirty="0" err="1" smtClean="0">
                <a:solidFill>
                  <a:schemeClr val="bg1"/>
                </a:solidFill>
              </a:rPr>
              <a:t>Tripathi</a:t>
            </a:r>
            <a:endParaRPr lang="en-US" sz="2000" dirty="0" smtClean="0">
              <a:solidFill>
                <a:schemeClr val="bg1"/>
              </a:solidFill>
            </a:endParaRPr>
          </a:p>
          <a:p>
            <a:r>
              <a:rPr lang="en-US" sz="2000" dirty="0" smtClean="0">
                <a:solidFill>
                  <a:schemeClr val="bg1"/>
                </a:solidFill>
              </a:rPr>
              <a:t>Indian Institute of Technology Hyderabad</a:t>
            </a:r>
          </a:p>
          <a:p>
            <a:r>
              <a:rPr lang="en-US" sz="2000" dirty="0" smtClean="0">
                <a:solidFill>
                  <a:schemeClr val="bg1"/>
                </a:solidFill>
              </a:rPr>
              <a:t>Chemical Engineering Department</a:t>
            </a:r>
          </a:p>
          <a:p>
            <a:pPr algn="r"/>
            <a:endParaRPr lang="en-US" sz="2000" dirty="0" smtClean="0">
              <a:solidFill>
                <a:schemeClr val="bg1"/>
              </a:solidFill>
            </a:endParaRPr>
          </a:p>
          <a:p>
            <a:pPr algn="r"/>
            <a:r>
              <a:rPr lang="en-US" sz="2000" dirty="0" smtClean="0">
                <a:solidFill>
                  <a:schemeClr val="bg1"/>
                </a:solidFill>
              </a:rPr>
              <a:t>Guided by:</a:t>
            </a:r>
          </a:p>
          <a:p>
            <a:pPr algn="r"/>
            <a:r>
              <a:rPr lang="en-US" sz="2000" dirty="0" err="1" smtClean="0">
                <a:solidFill>
                  <a:schemeClr val="bg1"/>
                </a:solidFill>
              </a:rPr>
              <a:t>Kirti</a:t>
            </a:r>
            <a:r>
              <a:rPr lang="en-US" sz="2000" dirty="0" smtClean="0">
                <a:solidFill>
                  <a:schemeClr val="bg1"/>
                </a:solidFill>
              </a:rPr>
              <a:t> Chandra </a:t>
            </a:r>
            <a:r>
              <a:rPr lang="en-US" sz="2000" dirty="0" err="1" smtClean="0">
                <a:solidFill>
                  <a:schemeClr val="bg1"/>
                </a:solidFill>
              </a:rPr>
              <a:t>Sahu</a:t>
            </a:r>
            <a:endParaRPr lang="en-US" sz="2000" dirty="0" smtClean="0">
              <a:solidFill>
                <a:schemeClr val="bg1"/>
              </a:solidFill>
            </a:endParaRPr>
          </a:p>
          <a:p>
            <a:pPr algn="r"/>
            <a:r>
              <a:rPr lang="en-US" sz="2000" dirty="0" smtClean="0">
                <a:solidFill>
                  <a:schemeClr val="bg1"/>
                </a:solidFill>
              </a:rPr>
              <a:t>Rama </a:t>
            </a:r>
            <a:r>
              <a:rPr lang="en-US" sz="2000" dirty="0" err="1" smtClean="0">
                <a:solidFill>
                  <a:schemeClr val="bg1"/>
                </a:solidFill>
              </a:rPr>
              <a:t>Govindarajan</a:t>
            </a:r>
            <a:endParaRPr lang="en-US" sz="2000" dirty="0">
              <a:solidFill>
                <a:schemeClr val="bg1"/>
              </a:solidFill>
            </a:endParaRPr>
          </a:p>
        </p:txBody>
      </p:sp>
    </p:spTree>
    <p:extLst>
      <p:ext uri="{BB962C8B-B14F-4D97-AF65-F5344CB8AC3E}">
        <p14:creationId xmlns:p14="http://schemas.microsoft.com/office/powerpoint/2010/main" val="21492222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Diffuse Interface </a:t>
            </a:r>
            <a:r>
              <a:rPr lang="en-US" dirty="0" smtClean="0"/>
              <a:t>method</a:t>
            </a:r>
            <a:endParaRPr lang="en-IN"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1417638"/>
            <a:ext cx="6801363" cy="3594503"/>
          </a:xfrm>
          <a:prstGeom prst="rect">
            <a:avLst/>
          </a:prstGeom>
        </p:spPr>
      </p:pic>
      <p:sp>
        <p:nvSpPr>
          <p:cNvPr id="5" name="TextBox 4"/>
          <p:cNvSpPr txBox="1"/>
          <p:nvPr/>
        </p:nvSpPr>
        <p:spPr>
          <a:xfrm>
            <a:off x="762000" y="4876800"/>
            <a:ext cx="6706131" cy="830997"/>
          </a:xfrm>
          <a:prstGeom prst="rect">
            <a:avLst/>
          </a:prstGeom>
          <a:noFill/>
        </p:spPr>
        <p:txBody>
          <a:bodyPr wrap="none" rtlCol="0">
            <a:spAutoFit/>
          </a:bodyPr>
          <a:lstStyle/>
          <a:p>
            <a:r>
              <a:rPr lang="en-US" sz="2400" dirty="0" smtClean="0"/>
              <a:t>We solve:</a:t>
            </a:r>
          </a:p>
          <a:p>
            <a:r>
              <a:rPr lang="en-US" sz="2400" dirty="0" smtClean="0"/>
              <a:t>Continuity, Momentum and Cahn-Hilliard equations.</a:t>
            </a:r>
            <a:endParaRPr lang="en-IN" sz="2400" dirty="0"/>
          </a:p>
        </p:txBody>
      </p:sp>
      <p:sp>
        <p:nvSpPr>
          <p:cNvPr id="6" name="TextBox 5"/>
          <p:cNvSpPr txBox="1"/>
          <p:nvPr/>
        </p:nvSpPr>
        <p:spPr>
          <a:xfrm>
            <a:off x="762000" y="6155141"/>
            <a:ext cx="6548459" cy="461665"/>
          </a:xfrm>
          <a:prstGeom prst="rect">
            <a:avLst/>
          </a:prstGeom>
          <a:noFill/>
        </p:spPr>
        <p:txBody>
          <a:bodyPr wrap="none" rtlCol="0">
            <a:spAutoFit/>
          </a:bodyPr>
          <a:lstStyle/>
          <a:p>
            <a:r>
              <a:rPr lang="en-IN" sz="1200" dirty="0"/>
              <a:t>Ding, Hang, Peter DM Spelt, and Chang </a:t>
            </a:r>
            <a:r>
              <a:rPr lang="en-IN" sz="1200" dirty="0" err="1"/>
              <a:t>Shu</a:t>
            </a:r>
            <a:r>
              <a:rPr lang="en-IN" sz="1200" dirty="0"/>
              <a:t>. "Diffuse interface model for incompressible </a:t>
            </a:r>
            <a:endParaRPr lang="en-IN" sz="1200" dirty="0" smtClean="0"/>
          </a:p>
          <a:p>
            <a:r>
              <a:rPr lang="en-IN" sz="1200" dirty="0" smtClean="0"/>
              <a:t>two-phase </a:t>
            </a:r>
            <a:r>
              <a:rPr lang="en-IN" sz="1200" dirty="0"/>
              <a:t>flows with large density ratios." </a:t>
            </a:r>
            <a:r>
              <a:rPr lang="en-IN" sz="1200" i="1" dirty="0"/>
              <a:t>Journal of Computational Physics</a:t>
            </a:r>
            <a:r>
              <a:rPr lang="en-IN" sz="1200" dirty="0"/>
              <a:t> 226.2 (2007): 2078-2095.</a:t>
            </a:r>
          </a:p>
        </p:txBody>
      </p:sp>
    </p:spTree>
    <p:extLst>
      <p:ext uri="{BB962C8B-B14F-4D97-AF65-F5344CB8AC3E}">
        <p14:creationId xmlns:p14="http://schemas.microsoft.com/office/powerpoint/2010/main" val="41609224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Equations</a:t>
            </a:r>
            <a:endParaRPr lang="en-IN" dirty="0"/>
          </a:p>
        </p:txBody>
      </p:sp>
      <p:pic>
        <p:nvPicPr>
          <p:cNvPr id="6" name="Content Placeholder 5"/>
          <p:cNvPicPr>
            <a:picLocks noGrp="1" noChangeAspect="1"/>
          </p:cNvPicPr>
          <p:nvPr>
            <p:ph idx="1"/>
          </p:nvPr>
        </p:nvPicPr>
        <p:blipFill rotWithShape="1">
          <a:blip r:embed="rId2">
            <a:extLst>
              <a:ext uri="{28A0092B-C50C-407E-A947-70E740481C1C}">
                <a14:useLocalDpi xmlns:a14="http://schemas.microsoft.com/office/drawing/2010/main" val="0"/>
              </a:ext>
            </a:extLst>
          </a:blip>
          <a:srcRect b="78245"/>
          <a:stretch/>
        </p:blipFill>
        <p:spPr>
          <a:xfrm>
            <a:off x="1066800" y="1981200"/>
            <a:ext cx="6230219" cy="433137"/>
          </a:xfrm>
        </p:spPr>
      </p:pic>
      <p:pic>
        <p:nvPicPr>
          <p:cNvPr id="7" name="Content Placeholder 5"/>
          <p:cNvPicPr>
            <a:picLocks noChangeAspect="1"/>
          </p:cNvPicPr>
          <p:nvPr/>
        </p:nvPicPr>
        <p:blipFill rotWithShape="1">
          <a:blip r:embed="rId2">
            <a:extLst>
              <a:ext uri="{28A0092B-C50C-407E-A947-70E740481C1C}">
                <a14:useLocalDpi xmlns:a14="http://schemas.microsoft.com/office/drawing/2010/main" val="0"/>
              </a:ext>
            </a:extLst>
          </a:blip>
          <a:srcRect t="22963" b="42592"/>
          <a:stretch/>
        </p:blipFill>
        <p:spPr>
          <a:xfrm>
            <a:off x="1066799" y="4495800"/>
            <a:ext cx="6230219" cy="685800"/>
          </a:xfrm>
          <a:prstGeom prst="rect">
            <a:avLst/>
          </a:prstGeom>
        </p:spPr>
      </p:pic>
      <p:pic>
        <p:nvPicPr>
          <p:cNvPr id="8" name="Content Placeholder 5"/>
          <p:cNvPicPr>
            <a:picLocks noChangeAspect="1"/>
          </p:cNvPicPr>
          <p:nvPr/>
        </p:nvPicPr>
        <p:blipFill rotWithShape="1">
          <a:blip r:embed="rId2">
            <a:extLst>
              <a:ext uri="{28A0092B-C50C-407E-A947-70E740481C1C}">
                <a14:useLocalDpi xmlns:a14="http://schemas.microsoft.com/office/drawing/2010/main" val="0"/>
              </a:ext>
            </a:extLst>
          </a:blip>
          <a:srcRect t="57499"/>
          <a:stretch/>
        </p:blipFill>
        <p:spPr>
          <a:xfrm>
            <a:off x="1066799" y="3031972"/>
            <a:ext cx="6230219" cy="846193"/>
          </a:xfrm>
          <a:prstGeom prst="rect">
            <a:avLst/>
          </a:prstGeom>
        </p:spPr>
      </p:pic>
    </p:spTree>
    <p:extLst>
      <p:ext uri="{BB962C8B-B14F-4D97-AF65-F5344CB8AC3E}">
        <p14:creationId xmlns:p14="http://schemas.microsoft.com/office/powerpoint/2010/main" val="24453989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8651" y="2125266"/>
            <a:ext cx="7344800" cy="2922202"/>
          </a:xfrm>
        </p:spPr>
      </p:pic>
    </p:spTree>
    <p:extLst>
      <p:ext uri="{BB962C8B-B14F-4D97-AF65-F5344CB8AC3E}">
        <p14:creationId xmlns:p14="http://schemas.microsoft.com/office/powerpoint/2010/main" val="2029836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a:t>Restriction on diffusive fluxes (</a:t>
            </a:r>
            <a:r>
              <a:rPr lang="en-US" sz="2400" dirty="0"/>
              <a:t>incompressibility</a:t>
            </a:r>
            <a:r>
              <a:rPr lang="en-US" sz="3000" dirty="0"/>
              <a:t>):</a:t>
            </a:r>
            <a:endParaRPr lang="en-IN" sz="3000" dirty="0"/>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val="0"/>
              </a:ext>
            </a:extLst>
          </a:blip>
          <a:srcRect r="18477"/>
          <a:stretch/>
        </p:blipFill>
        <p:spPr>
          <a:xfrm>
            <a:off x="4381699" y="1999952"/>
            <a:ext cx="4228902" cy="3468163"/>
          </a:xfrm>
          <a:prstGeom prst="rect">
            <a:avLst/>
          </a:prstGeom>
        </p:spPr>
      </p:pic>
      <p:grpSp>
        <p:nvGrpSpPr>
          <p:cNvPr id="22" name="Group 21"/>
          <p:cNvGrpSpPr/>
          <p:nvPr/>
        </p:nvGrpSpPr>
        <p:grpSpPr>
          <a:xfrm>
            <a:off x="0" y="1417638"/>
            <a:ext cx="9489606" cy="4108095"/>
            <a:chOff x="255373" y="1415846"/>
            <a:chExt cx="11225427" cy="4859540"/>
          </a:xfrm>
        </p:grpSpPr>
        <p:pic>
          <p:nvPicPr>
            <p:cNvPr id="5" name="Picture 4"/>
            <p:cNvPicPr>
              <a:picLocks noChangeAspect="1"/>
            </p:cNvPicPr>
            <p:nvPr/>
          </p:nvPicPr>
          <p:blipFill>
            <a:blip r:embed="rId3" cstate="print">
              <a:biLevel thresh="75000"/>
              <a:extLst>
                <a:ext uri="{28A0092B-C50C-407E-A947-70E740481C1C}">
                  <a14:useLocalDpi xmlns:a14="http://schemas.microsoft.com/office/drawing/2010/main" val="0"/>
                </a:ext>
              </a:extLst>
            </a:blip>
            <a:stretch>
              <a:fillRect/>
            </a:stretch>
          </p:blipFill>
          <p:spPr>
            <a:xfrm>
              <a:off x="362465" y="1871922"/>
              <a:ext cx="5244886" cy="2255236"/>
            </a:xfrm>
            <a:prstGeom prst="rect">
              <a:avLst/>
            </a:prstGeom>
          </p:spPr>
        </p:pic>
        <p:cxnSp>
          <p:nvCxnSpPr>
            <p:cNvPr id="12" name="Straight Connector 11"/>
            <p:cNvCxnSpPr/>
            <p:nvPr/>
          </p:nvCxnSpPr>
          <p:spPr>
            <a:xfrm flipH="1">
              <a:off x="255373" y="4613190"/>
              <a:ext cx="5016843" cy="82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278451" y="4477266"/>
              <a:ext cx="5016843" cy="8238"/>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46350" y="4802821"/>
              <a:ext cx="4827373" cy="1231107"/>
            </a:xfrm>
            <a:prstGeom prst="rect">
              <a:avLst/>
            </a:prstGeom>
            <a:noFill/>
          </p:spPr>
          <p:txBody>
            <a:bodyPr wrap="square" rtlCol="0">
              <a:spAutoFit/>
            </a:bodyPr>
            <a:lstStyle/>
            <a:p>
              <a:r>
                <a:rPr lang="en-US" sz="1350" dirty="0"/>
                <a:t>For incompressibility of both the phases:</a:t>
              </a:r>
            </a:p>
            <a:p>
              <a:r>
                <a:rPr lang="en-US" sz="1350" dirty="0"/>
                <a:t> </a:t>
              </a:r>
            </a:p>
            <a:p>
              <a:endParaRPr lang="en-US" sz="1350" dirty="0"/>
            </a:p>
            <a:p>
              <a:r>
                <a:rPr lang="en-US" sz="1350" dirty="0"/>
                <a:t>So,  </a:t>
              </a:r>
              <a:endParaRPr lang="en-IN" sz="1350" dirty="0"/>
            </a:p>
          </p:txBody>
        </p:sp>
        <p:pic>
          <p:nvPicPr>
            <p:cNvPr id="15" name="Picture 14"/>
            <p:cNvPicPr>
              <a:picLocks noChangeAspect="1"/>
            </p:cNvPicPr>
            <p:nvPr/>
          </p:nvPicPr>
          <p:blipFill>
            <a:blip r:embed="rId4">
              <a:biLevel thresh="75000"/>
              <a:extLst>
                <a:ext uri="{28A0092B-C50C-407E-A947-70E740481C1C}">
                  <a14:useLocalDpi xmlns:a14="http://schemas.microsoft.com/office/drawing/2010/main" val="0"/>
                </a:ext>
              </a:extLst>
            </a:blip>
            <a:stretch>
              <a:fillRect/>
            </a:stretch>
          </p:blipFill>
          <p:spPr>
            <a:xfrm>
              <a:off x="1741480" y="5150538"/>
              <a:ext cx="1114581" cy="504895"/>
            </a:xfrm>
            <a:prstGeom prst="rect">
              <a:avLst/>
            </a:prstGeom>
          </p:spPr>
        </p:pic>
        <p:pic>
          <p:nvPicPr>
            <p:cNvPr id="17" name="Picture 16"/>
            <p:cNvPicPr>
              <a:picLocks noChangeAspect="1"/>
            </p:cNvPicPr>
            <p:nvPr/>
          </p:nvPicPr>
          <p:blipFill>
            <a:blip r:embed="rId5">
              <a:biLevel thresh="75000"/>
              <a:extLst>
                <a:ext uri="{28A0092B-C50C-407E-A947-70E740481C1C}">
                  <a14:useLocalDpi xmlns:a14="http://schemas.microsoft.com/office/drawing/2010/main" val="0"/>
                </a:ext>
              </a:extLst>
            </a:blip>
            <a:stretch>
              <a:fillRect/>
            </a:stretch>
          </p:blipFill>
          <p:spPr>
            <a:xfrm>
              <a:off x="1627164" y="5780017"/>
              <a:ext cx="1343212" cy="495369"/>
            </a:xfrm>
            <a:prstGeom prst="rect">
              <a:avLst/>
            </a:prstGeom>
          </p:spPr>
        </p:pic>
        <p:pic>
          <p:nvPicPr>
            <p:cNvPr id="18" name="Picture 17"/>
            <p:cNvPicPr>
              <a:picLocks noChangeAspect="1"/>
            </p:cNvPicPr>
            <p:nvPr/>
          </p:nvPicPr>
          <p:blipFill>
            <a:blip r:embed="rId6">
              <a:biLevel thresh="75000"/>
              <a:extLst>
                <a:ext uri="{28A0092B-C50C-407E-A947-70E740481C1C}">
                  <a14:useLocalDpi xmlns:a14="http://schemas.microsoft.com/office/drawing/2010/main" val="0"/>
                </a:ext>
              </a:extLst>
            </a:blip>
            <a:stretch>
              <a:fillRect/>
            </a:stretch>
          </p:blipFill>
          <p:spPr>
            <a:xfrm>
              <a:off x="3013018" y="5862614"/>
              <a:ext cx="420312" cy="377423"/>
            </a:xfrm>
            <a:prstGeom prst="rect">
              <a:avLst/>
            </a:prstGeom>
          </p:spPr>
        </p:pic>
        <p:pic>
          <p:nvPicPr>
            <p:cNvPr id="20" name="Picture 19"/>
            <p:cNvPicPr>
              <a:picLocks noChangeAspect="1"/>
            </p:cNvPicPr>
            <p:nvPr/>
          </p:nvPicPr>
          <p:blipFill rotWithShape="1">
            <a:blip r:embed="rId2" cstate="print">
              <a:biLevel thresh="75000"/>
              <a:extLst>
                <a:ext uri="{28A0092B-C50C-407E-A947-70E740481C1C}">
                  <a14:useLocalDpi xmlns:a14="http://schemas.microsoft.com/office/drawing/2010/main" val="0"/>
                </a:ext>
              </a:extLst>
            </a:blip>
            <a:srcRect r="18865"/>
            <a:stretch/>
          </p:blipFill>
          <p:spPr>
            <a:xfrm>
              <a:off x="5869097" y="1548154"/>
              <a:ext cx="5611703" cy="4624217"/>
            </a:xfrm>
            <a:prstGeom prst="rect">
              <a:avLst/>
            </a:prstGeom>
          </p:spPr>
        </p:pic>
        <p:cxnSp>
          <p:nvCxnSpPr>
            <p:cNvPr id="9" name="Straight Connector 8"/>
            <p:cNvCxnSpPr/>
            <p:nvPr/>
          </p:nvCxnSpPr>
          <p:spPr>
            <a:xfrm>
              <a:off x="5420498" y="1415846"/>
              <a:ext cx="16476" cy="47072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349658" y="1415846"/>
              <a:ext cx="16476" cy="470726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72581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dirty="0"/>
          </a:p>
        </p:txBody>
      </p:sp>
      <p:sp>
        <p:nvSpPr>
          <p:cNvPr id="3" name="Content Placeholder 2"/>
          <p:cNvSpPr>
            <a:spLocks noGrp="1"/>
          </p:cNvSpPr>
          <p:nvPr>
            <p:ph idx="1"/>
          </p:nvPr>
        </p:nvSpPr>
        <p:spPr>
          <a:xfrm>
            <a:off x="457200" y="1600200"/>
            <a:ext cx="5088605" cy="4525963"/>
          </a:xfrm>
        </p:spPr>
        <p:txBody>
          <a:bodyPr>
            <a:normAutofit fontScale="92500" lnSpcReduction="10000"/>
          </a:bodyPr>
          <a:lstStyle/>
          <a:p>
            <a:pPr marL="0" indent="0">
              <a:buNone/>
            </a:pPr>
            <a:r>
              <a:rPr lang="en-US" sz="2400" dirty="0" smtClean="0"/>
              <a:t>Density and viscosity are assumed to be linear in C in the interfacial region: </a:t>
            </a:r>
          </a:p>
          <a:p>
            <a:pPr marL="0" indent="0">
              <a:buNone/>
            </a:pPr>
            <a:endParaRPr lang="en-US" sz="2400" dirty="0" smtClean="0"/>
          </a:p>
          <a:p>
            <a:pPr marL="0" indent="0">
              <a:buNone/>
            </a:pPr>
            <a:r>
              <a:rPr lang="en-US" sz="2400" dirty="0" smtClean="0"/>
              <a:t>\rho = r + C*(1 - r)</a:t>
            </a:r>
          </a:p>
          <a:p>
            <a:pPr marL="0" indent="0">
              <a:buNone/>
            </a:pPr>
            <a:r>
              <a:rPr lang="en-US" sz="2400" dirty="0" smtClean="0"/>
              <a:t>\mu </a:t>
            </a:r>
            <a:r>
              <a:rPr lang="en-US" sz="2400" dirty="0"/>
              <a:t>= </a:t>
            </a:r>
            <a:r>
              <a:rPr lang="en-US" sz="2400" dirty="0" smtClean="0"/>
              <a:t>m </a:t>
            </a:r>
            <a:r>
              <a:rPr lang="en-US" sz="2400" dirty="0"/>
              <a:t>+ C*(1 - </a:t>
            </a:r>
            <a:r>
              <a:rPr lang="en-US" sz="2400" dirty="0" smtClean="0"/>
              <a:t>m)</a:t>
            </a:r>
            <a:endParaRPr lang="en-IN" sz="2400" dirty="0"/>
          </a:p>
          <a:p>
            <a:endParaRPr lang="en-US" dirty="0" smtClean="0"/>
          </a:p>
          <a:p>
            <a:endParaRPr lang="en-US" dirty="0"/>
          </a:p>
          <a:p>
            <a:endParaRPr lang="en-US" dirty="0" smtClean="0"/>
          </a:p>
          <a:p>
            <a:r>
              <a:rPr lang="en-US" sz="2400" dirty="0" smtClean="0"/>
              <a:t>We validated our code with </a:t>
            </a:r>
            <a:r>
              <a:rPr lang="en-US" sz="2400" dirty="0" err="1" smtClean="0"/>
              <a:t>Bhaga</a:t>
            </a:r>
            <a:r>
              <a:rPr lang="en-US" sz="2400" dirty="0" smtClean="0"/>
              <a:t> &amp; Weber (1981), </a:t>
            </a:r>
            <a:r>
              <a:rPr lang="en-US" sz="2400" dirty="0" err="1" smtClean="0"/>
              <a:t>Sussman</a:t>
            </a:r>
            <a:r>
              <a:rPr lang="en-US" sz="2400" dirty="0" smtClean="0"/>
              <a:t> &amp; </a:t>
            </a:r>
            <a:r>
              <a:rPr lang="en-US" sz="2400" dirty="0" err="1" smtClean="0"/>
              <a:t>Smereka</a:t>
            </a:r>
            <a:r>
              <a:rPr lang="en-US" sz="2400" dirty="0" smtClean="0"/>
              <a:t> (1997) and several others.</a:t>
            </a:r>
            <a:endParaRPr lang="en-IN"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5100" y="1384656"/>
            <a:ext cx="2768705" cy="52343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8800" y="2802661"/>
            <a:ext cx="3390476" cy="2933333"/>
          </a:xfrm>
          <a:prstGeom prst="rect">
            <a:avLst/>
          </a:prstGeom>
        </p:spPr>
      </p:pic>
      <p:sp>
        <p:nvSpPr>
          <p:cNvPr id="6" name="Up Arrow 5"/>
          <p:cNvSpPr/>
          <p:nvPr/>
        </p:nvSpPr>
        <p:spPr>
          <a:xfrm rot="20693017">
            <a:off x="7371568" y="1829266"/>
            <a:ext cx="460917" cy="1304471"/>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9037931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Movies</a:t>
            </a:r>
            <a:endParaRPr lang="en-IN" dirty="0"/>
          </a:p>
        </p:txBody>
      </p:sp>
      <p:pic>
        <p:nvPicPr>
          <p:cNvPr id="3" name="drop_Bo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biLevel thresh="75000"/>
          </a:blip>
          <a:stretch>
            <a:fillRect/>
          </a:stretch>
        </p:blipFill>
        <p:spPr>
          <a:xfrm>
            <a:off x="0" y="1277764"/>
            <a:ext cx="6019800" cy="5343418"/>
          </a:xfrm>
          <a:prstGeom prst="rect">
            <a:avLst/>
          </a:prstGeom>
        </p:spPr>
      </p:pic>
      <p:pic>
        <p:nvPicPr>
          <p:cNvPr id="4" name="Bo15">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7">
            <a:biLevel thresh="75000"/>
          </a:blip>
          <a:stretch>
            <a:fillRect/>
          </a:stretch>
        </p:blipFill>
        <p:spPr>
          <a:xfrm>
            <a:off x="3962399" y="1277764"/>
            <a:ext cx="6010109" cy="5343418"/>
          </a:xfrm>
          <a:prstGeom prst="rect">
            <a:avLst/>
          </a:prstGeom>
        </p:spPr>
      </p:pic>
      <p:sp>
        <p:nvSpPr>
          <p:cNvPr id="5" name="TextBox 4"/>
          <p:cNvSpPr txBox="1"/>
          <p:nvPr/>
        </p:nvSpPr>
        <p:spPr>
          <a:xfrm>
            <a:off x="672371" y="1277764"/>
            <a:ext cx="3105337" cy="369332"/>
          </a:xfrm>
          <a:prstGeom prst="rect">
            <a:avLst/>
          </a:prstGeom>
          <a:noFill/>
        </p:spPr>
        <p:txBody>
          <a:bodyPr wrap="none" rtlCol="0">
            <a:spAutoFit/>
          </a:bodyPr>
          <a:lstStyle/>
          <a:p>
            <a:r>
              <a:rPr lang="en-US" dirty="0" smtClean="0"/>
              <a:t>Ga = 50, Bo = 50, r = 10, m = 10</a:t>
            </a:r>
            <a:endParaRPr lang="en-IN" dirty="0"/>
          </a:p>
        </p:txBody>
      </p:sp>
      <p:sp>
        <p:nvSpPr>
          <p:cNvPr id="7" name="TextBox 6"/>
          <p:cNvSpPr txBox="1"/>
          <p:nvPr/>
        </p:nvSpPr>
        <p:spPr>
          <a:xfrm>
            <a:off x="5414784" y="1347091"/>
            <a:ext cx="3711272" cy="369332"/>
          </a:xfrm>
          <a:prstGeom prst="rect">
            <a:avLst/>
          </a:prstGeom>
          <a:noFill/>
        </p:spPr>
        <p:txBody>
          <a:bodyPr wrap="none" rtlCol="0">
            <a:spAutoFit/>
          </a:bodyPr>
          <a:lstStyle/>
          <a:p>
            <a:r>
              <a:rPr lang="en-US" dirty="0" smtClean="0"/>
              <a:t>Ga = 50, Bo = 15, r = 10^-3, m = 10^-5</a:t>
            </a:r>
            <a:endParaRPr lang="en-IN" dirty="0"/>
          </a:p>
        </p:txBody>
      </p:sp>
    </p:spTree>
    <p:extLst>
      <p:ext uri="{BB962C8B-B14F-4D97-AF65-F5344CB8AC3E}">
        <p14:creationId xmlns:p14="http://schemas.microsoft.com/office/powerpoint/2010/main" val="4103446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00" fill="hold"/>
                                        <p:tgtEl>
                                          <p:spTgt spid="4"/>
                                        </p:tgtEl>
                                      </p:cBhvr>
                                    </p:cmd>
                                  </p:childTnLst>
                                </p:cTn>
                              </p:par>
                            </p:childTnLst>
                          </p:cTn>
                        </p:par>
                        <p:par>
                          <p:cTn id="7" fill="hold">
                            <p:stCondLst>
                              <p:cond delay="13000"/>
                            </p:stCondLst>
                            <p:childTnLst>
                              <p:par>
                                <p:cTn id="8" presetID="1" presetClass="mediacall" presetSubtype="0" fill="hold" nodeType="afterEffect">
                                  <p:stCondLst>
                                    <p:cond delay="0"/>
                                  </p:stCondLst>
                                  <p:childTnLst>
                                    <p:cmd type="call" cmd="playFrom(0.0)">
                                      <p:cBhvr>
                                        <p:cTn id="9" dur="65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repeatCount="indefinite" fill="hold" display="0">
                  <p:stCondLst>
                    <p:cond delay="indefinite"/>
                  </p:st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video>
              <p:cMediaNode vol="80000">
                <p:cTn id="16" repeatCount="indefinite" fill="hold" display="0">
                  <p:stCondLst>
                    <p:cond delay="indefinite"/>
                  </p:stCondLst>
                </p:cTn>
                <p:tgtEl>
                  <p:spTgt spid="3"/>
                </p:tgtEl>
              </p:cMediaNode>
            </p:video>
            <p:seq concurrent="1" nextAc="seek">
              <p:cTn id="17" restart="whenNotActive" fill="hold" evtFilter="cancelBubble" nodeType="interactiveSeq">
                <p:stCondLst>
                  <p:cond evt="onClick" delay="0">
                    <p:tgtEl>
                      <p:spTgt spid="3"/>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My focus || Proposal</a:t>
            </a:r>
            <a:endParaRPr lang="en-IN" dirty="0"/>
          </a:p>
        </p:txBody>
      </p:sp>
      <p:sp>
        <p:nvSpPr>
          <p:cNvPr id="3" name="Content Placeholder 2"/>
          <p:cNvSpPr>
            <a:spLocks noGrp="1"/>
          </p:cNvSpPr>
          <p:nvPr>
            <p:ph idx="1"/>
          </p:nvPr>
        </p:nvSpPr>
        <p:spPr/>
        <p:txBody>
          <a:bodyPr/>
          <a:lstStyle/>
          <a:p>
            <a:r>
              <a:rPr lang="en-US" dirty="0" smtClean="0"/>
              <a:t>I am learning about bubble and drop deformation and breakup.</a:t>
            </a:r>
          </a:p>
          <a:p>
            <a:endParaRPr lang="en-US" dirty="0"/>
          </a:p>
          <a:p>
            <a:r>
              <a:rPr lang="en-US" dirty="0" smtClean="0"/>
              <a:t>Single bubbles and drops are interesting enough that they require a dedicated study.</a:t>
            </a:r>
            <a:endParaRPr lang="en-US" dirty="0"/>
          </a:p>
          <a:p>
            <a:endParaRPr lang="en-IN" dirty="0"/>
          </a:p>
        </p:txBody>
      </p:sp>
    </p:spTree>
    <p:extLst>
      <p:ext uri="{BB962C8B-B14F-4D97-AF65-F5344CB8AC3E}">
        <p14:creationId xmlns:p14="http://schemas.microsoft.com/office/powerpoint/2010/main" val="31228402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 y="4419600"/>
            <a:ext cx="3505199" cy="609600"/>
          </a:xfrm>
          <a:prstGeom prst="rect">
            <a:avLst/>
          </a:prstGeom>
          <a:solidFill>
            <a:schemeClr val="accent3">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7" name="Rectangle 6"/>
          <p:cNvSpPr/>
          <p:nvPr/>
        </p:nvSpPr>
        <p:spPr>
          <a:xfrm>
            <a:off x="457200" y="3771900"/>
            <a:ext cx="2514600" cy="609600"/>
          </a:xfrm>
          <a:prstGeom prst="rect">
            <a:avLst/>
          </a:prstGeom>
          <a:solidFill>
            <a:schemeClr val="accent3">
              <a:lumMod val="20000"/>
              <a:lumOff val="8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p:cNvSpPr>
            <a:spLocks noGrp="1"/>
          </p:cNvSpPr>
          <p:nvPr>
            <p:ph type="title"/>
          </p:nvPr>
        </p:nvSpPr>
        <p:spPr>
          <a:xfrm>
            <a:off x="-2362200" y="3783935"/>
            <a:ext cx="8229600" cy="1143000"/>
          </a:xfrm>
        </p:spPr>
        <p:txBody>
          <a:bodyPr>
            <a:normAutofit fontScale="90000"/>
          </a:bodyPr>
          <a:lstStyle/>
          <a:p>
            <a:r>
              <a:rPr lang="en-US" dirty="0" smtClean="0"/>
              <a:t>My </a:t>
            </a:r>
            <a:r>
              <a:rPr lang="en-US" dirty="0"/>
              <a:t>Poster</a:t>
            </a:r>
            <a:br>
              <a:rPr lang="en-US" dirty="0"/>
            </a:br>
            <a:r>
              <a:rPr lang="en-US" dirty="0" smtClean="0"/>
              <a:t>at Fluids Days’13</a:t>
            </a:r>
            <a:endParaRPr lang="en-IN"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505200" y="-52130"/>
            <a:ext cx="5181600" cy="6910130"/>
          </a:xfrm>
        </p:spPr>
      </p:pic>
      <p:cxnSp>
        <p:nvCxnSpPr>
          <p:cNvPr id="5" name="Straight Connector 4"/>
          <p:cNvCxnSpPr/>
          <p:nvPr/>
        </p:nvCxnSpPr>
        <p:spPr>
          <a:xfrm>
            <a:off x="3505200" y="0"/>
            <a:ext cx="0" cy="6858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8763000" y="0"/>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69408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it</a:t>
            </a:r>
            <a:endParaRPr lang="en-IN"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1143000"/>
            <a:ext cx="2133600" cy="4821114"/>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1200" y="1303018"/>
            <a:ext cx="2209800" cy="4436909"/>
          </a:xfrm>
          <a:prstGeom prst="rect">
            <a:avLst/>
          </a:prstGeom>
        </p:spPr>
      </p:pic>
      <p:sp>
        <p:nvSpPr>
          <p:cNvPr id="6" name="TextBox 5"/>
          <p:cNvSpPr txBox="1"/>
          <p:nvPr/>
        </p:nvSpPr>
        <p:spPr>
          <a:xfrm>
            <a:off x="609600" y="5976146"/>
            <a:ext cx="8242193" cy="830997"/>
          </a:xfrm>
          <a:prstGeom prst="rect">
            <a:avLst/>
          </a:prstGeom>
          <a:noFill/>
        </p:spPr>
        <p:txBody>
          <a:bodyPr wrap="none" rtlCol="0">
            <a:spAutoFit/>
          </a:bodyPr>
          <a:lstStyle/>
          <a:p>
            <a:pPr algn="ctr"/>
            <a:r>
              <a:rPr lang="en-US" sz="2400" dirty="0" smtClean="0"/>
              <a:t>This cannot be happening. Have you taken the same Ga and Bo? </a:t>
            </a:r>
          </a:p>
          <a:p>
            <a:pPr algn="ctr"/>
            <a:r>
              <a:rPr lang="en-US" sz="2400" dirty="0" smtClean="0"/>
              <a:t>Check it again!</a:t>
            </a:r>
            <a:endParaRPr lang="en-IN" sz="2400" dirty="0"/>
          </a:p>
        </p:txBody>
      </p:sp>
    </p:spTree>
    <p:extLst>
      <p:ext uri="{BB962C8B-B14F-4D97-AF65-F5344CB8AC3E}">
        <p14:creationId xmlns:p14="http://schemas.microsoft.com/office/powerpoint/2010/main" val="38901628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there equivalence</a:t>
            </a:r>
            <a:endParaRPr lang="en-IN" dirty="0"/>
          </a:p>
        </p:txBody>
      </p:sp>
      <p:sp>
        <p:nvSpPr>
          <p:cNvPr id="3" name="Content Placeholder 2"/>
          <p:cNvSpPr>
            <a:spLocks noGrp="1"/>
          </p:cNvSpPr>
          <p:nvPr>
            <p:ph idx="1"/>
          </p:nvPr>
        </p:nvSpPr>
        <p:spPr>
          <a:xfrm>
            <a:off x="457200" y="1447800"/>
            <a:ext cx="8229600" cy="4525963"/>
          </a:xfrm>
        </p:spPr>
        <p:txBody>
          <a:bodyPr/>
          <a:lstStyle/>
          <a:p>
            <a:r>
              <a:rPr lang="en-US" dirty="0" smtClean="0">
                <a:solidFill>
                  <a:srgbClr val="00B050"/>
                </a:solidFill>
              </a:rPr>
              <a:t>Re</a:t>
            </a:r>
            <a:r>
              <a:rPr lang="en-US" dirty="0" smtClean="0"/>
              <a:t> and </a:t>
            </a:r>
            <a:r>
              <a:rPr lang="en-US" dirty="0" smtClean="0">
                <a:solidFill>
                  <a:srgbClr val="00B050"/>
                </a:solidFill>
              </a:rPr>
              <a:t>Bo</a:t>
            </a:r>
            <a:r>
              <a:rPr lang="en-US" dirty="0" smtClean="0"/>
              <a:t> for inner and outer fluids kept the same.</a:t>
            </a:r>
          </a:p>
          <a:p>
            <a:endParaRPr lang="en-IN" dirty="0"/>
          </a:p>
        </p:txBody>
      </p:sp>
      <p:cxnSp>
        <p:nvCxnSpPr>
          <p:cNvPr id="5" name="Straight Connector 4"/>
          <p:cNvCxnSpPr/>
          <p:nvPr/>
        </p:nvCxnSpPr>
        <p:spPr>
          <a:xfrm>
            <a:off x="4572000" y="2667000"/>
            <a:ext cx="0" cy="3429000"/>
          </a:xfrm>
          <a:prstGeom prst="line">
            <a:avLst/>
          </a:prstGeom>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990602" y="3001963"/>
            <a:ext cx="1981200" cy="2971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7" name="Straight Connector 6"/>
          <p:cNvCxnSpPr>
            <a:stCxn id="6" idx="0"/>
            <a:endCxn id="6" idx="2"/>
          </p:cNvCxnSpPr>
          <p:nvPr/>
        </p:nvCxnSpPr>
        <p:spPr>
          <a:xfrm>
            <a:off x="1981202" y="3001963"/>
            <a:ext cx="0" cy="2971800"/>
          </a:xfrm>
          <a:prstGeom prst="line">
            <a:avLst/>
          </a:prstGeom>
          <a:ln>
            <a:solidFill>
              <a:schemeClr val="tx1"/>
            </a:solidFill>
            <a:prstDash val="lgDashDot"/>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752602" y="4816793"/>
            <a:ext cx="457200" cy="457200"/>
          </a:xfrm>
          <a:prstGeom prst="ellipse">
            <a:avLst/>
          </a:prstGeom>
          <a:solidFill>
            <a:schemeClr val="tx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Rectangle 8"/>
          <p:cNvSpPr/>
          <p:nvPr/>
        </p:nvSpPr>
        <p:spPr>
          <a:xfrm>
            <a:off x="5943600" y="3001963"/>
            <a:ext cx="1981200" cy="2971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0" name="Straight Connector 9"/>
          <p:cNvCxnSpPr>
            <a:stCxn id="9" idx="0"/>
            <a:endCxn id="9" idx="2"/>
          </p:cNvCxnSpPr>
          <p:nvPr/>
        </p:nvCxnSpPr>
        <p:spPr>
          <a:xfrm>
            <a:off x="6934200" y="3001963"/>
            <a:ext cx="0" cy="2971800"/>
          </a:xfrm>
          <a:prstGeom prst="line">
            <a:avLst/>
          </a:prstGeom>
          <a:ln>
            <a:solidFill>
              <a:schemeClr val="tx1"/>
            </a:solidFill>
            <a:prstDash val="lgDashDot"/>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6705600" y="3633788"/>
            <a:ext cx="457200" cy="457200"/>
          </a:xfrm>
          <a:prstGeom prst="ellipse">
            <a:avLst/>
          </a:prstGeom>
          <a:solidFill>
            <a:schemeClr val="tx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3" name="Straight Arrow Connector 12"/>
          <p:cNvCxnSpPr>
            <a:stCxn id="11" idx="4"/>
          </p:cNvCxnSpPr>
          <p:nvPr/>
        </p:nvCxnSpPr>
        <p:spPr>
          <a:xfrm>
            <a:off x="6934200" y="4090988"/>
            <a:ext cx="0" cy="4191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8" idx="0"/>
          </p:cNvCxnSpPr>
          <p:nvPr/>
        </p:nvCxnSpPr>
        <p:spPr>
          <a:xfrm flipV="1">
            <a:off x="1981202" y="4335463"/>
            <a:ext cx="0" cy="48133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559451" y="6063417"/>
            <a:ext cx="843501" cy="369332"/>
          </a:xfrm>
          <a:prstGeom prst="rect">
            <a:avLst/>
          </a:prstGeom>
          <a:noFill/>
        </p:spPr>
        <p:txBody>
          <a:bodyPr wrap="none" rtlCol="0">
            <a:spAutoFit/>
          </a:bodyPr>
          <a:lstStyle/>
          <a:p>
            <a:r>
              <a:rPr lang="en-US" dirty="0" smtClean="0"/>
              <a:t>Bubble</a:t>
            </a:r>
            <a:endParaRPr lang="en-IN" dirty="0"/>
          </a:p>
        </p:txBody>
      </p:sp>
      <p:sp>
        <p:nvSpPr>
          <p:cNvPr id="23" name="TextBox 22"/>
          <p:cNvSpPr txBox="1"/>
          <p:nvPr/>
        </p:nvSpPr>
        <p:spPr>
          <a:xfrm>
            <a:off x="6610489" y="6061631"/>
            <a:ext cx="647421" cy="369332"/>
          </a:xfrm>
          <a:prstGeom prst="rect">
            <a:avLst/>
          </a:prstGeom>
          <a:noFill/>
        </p:spPr>
        <p:txBody>
          <a:bodyPr wrap="none" rtlCol="0">
            <a:spAutoFit/>
          </a:bodyPr>
          <a:lstStyle/>
          <a:p>
            <a:r>
              <a:rPr lang="en-US" dirty="0" smtClean="0"/>
              <a:t>Drop</a:t>
            </a:r>
            <a:endParaRPr lang="en-IN" dirty="0"/>
          </a:p>
        </p:txBody>
      </p:sp>
    </p:spTree>
    <p:extLst>
      <p:ext uri="{BB962C8B-B14F-4D97-AF65-F5344CB8AC3E}">
        <p14:creationId xmlns:p14="http://schemas.microsoft.com/office/powerpoint/2010/main" val="14528937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internal circulation; wow!</a:t>
            </a:r>
            <a:endParaRPr lang="en-US"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934200" y="3319842"/>
            <a:ext cx="1799934" cy="1804597"/>
          </a:xfrm>
        </p:spPr>
      </p:pic>
      <p:cxnSp>
        <p:nvCxnSpPr>
          <p:cNvPr id="6" name="Straight Connector 5"/>
          <p:cNvCxnSpPr/>
          <p:nvPr/>
        </p:nvCxnSpPr>
        <p:spPr>
          <a:xfrm>
            <a:off x="7834167" y="2514600"/>
            <a:ext cx="0" cy="35814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906744" y="5182883"/>
            <a:ext cx="3154680" cy="694944"/>
          </a:xfrm>
          <a:prstGeom prst="rect">
            <a:avLst/>
          </a:prstGeom>
        </p:spPr>
      </p:pic>
      <p:sp>
        <p:nvSpPr>
          <p:cNvPr id="12" name="TextBox 11"/>
          <p:cNvSpPr txBox="1"/>
          <p:nvPr/>
        </p:nvSpPr>
        <p:spPr>
          <a:xfrm>
            <a:off x="838200" y="4688997"/>
            <a:ext cx="2156424" cy="369332"/>
          </a:xfrm>
          <a:prstGeom prst="rect">
            <a:avLst/>
          </a:prstGeom>
          <a:noFill/>
        </p:spPr>
        <p:txBody>
          <a:bodyPr wrap="none" rtlCol="0">
            <a:spAutoFit/>
          </a:bodyPr>
          <a:lstStyle/>
          <a:p>
            <a:r>
              <a:rPr lang="en-US" dirty="0" smtClean="0"/>
              <a:t>The terminal velocity</a:t>
            </a:r>
            <a:endParaRPr lang="en-IN" dirty="0"/>
          </a:p>
        </p:txBody>
      </p:sp>
      <p:sp>
        <p:nvSpPr>
          <p:cNvPr id="13" name="TextBox 12"/>
          <p:cNvSpPr txBox="1"/>
          <p:nvPr/>
        </p:nvSpPr>
        <p:spPr>
          <a:xfrm>
            <a:off x="754253" y="1828800"/>
            <a:ext cx="4822795" cy="369332"/>
          </a:xfrm>
          <a:prstGeom prst="rect">
            <a:avLst/>
          </a:prstGeom>
          <a:noFill/>
        </p:spPr>
        <p:txBody>
          <a:bodyPr wrap="none" rtlCol="0">
            <a:spAutoFit/>
          </a:bodyPr>
          <a:lstStyle/>
          <a:p>
            <a:r>
              <a:rPr lang="en-US" dirty="0" smtClean="0"/>
              <a:t>The stream-function for </a:t>
            </a:r>
            <a:r>
              <a:rPr lang="en-US" dirty="0" smtClean="0">
                <a:solidFill>
                  <a:schemeClr val="accent6">
                    <a:lumMod val="75000"/>
                  </a:schemeClr>
                </a:solidFill>
              </a:rPr>
              <a:t>Hadamard</a:t>
            </a:r>
            <a:r>
              <a:rPr lang="en-US" dirty="0" smtClean="0"/>
              <a:t>’s bubble/drop</a:t>
            </a:r>
            <a:endParaRPr lang="en-IN" dirty="0"/>
          </a:p>
        </p:txBody>
      </p:sp>
      <p:pic>
        <p:nvPicPr>
          <p:cNvPr id="14" name="Picture 13"/>
          <p:cNvPicPr>
            <a:picLocks noChangeAspect="1"/>
          </p:cNvPicPr>
          <p:nvPr/>
        </p:nvPicPr>
        <p:blipFill>
          <a:blip r:embed="rId6">
            <a:extLst>
              <a:ext uri="{BEBA8EAE-BF5A-486C-A8C5-ECC9F3942E4B}">
                <a14:imgProps xmlns:a14="http://schemas.microsoft.com/office/drawing/2010/main">
                  <a14:imgLayer r:embed="rId7">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754253" y="2239418"/>
            <a:ext cx="3328715" cy="800520"/>
          </a:xfrm>
          <a:prstGeom prst="rect">
            <a:avLst/>
          </a:prstGeom>
        </p:spPr>
      </p:pic>
      <p:pic>
        <p:nvPicPr>
          <p:cNvPr id="15" name="Picture 14"/>
          <p:cNvPicPr>
            <a:picLocks noChangeAspect="1"/>
          </p:cNvPicPr>
          <p:nvPr/>
        </p:nvPicPr>
        <p:blipFill>
          <a:blip r:embed="rId8">
            <a:extLst>
              <a:ext uri="{BEBA8EAE-BF5A-486C-A8C5-ECC9F3942E4B}">
                <a14:imgProps xmlns:a14="http://schemas.microsoft.com/office/drawing/2010/main">
                  <a14:imgLayer r:embed="rId9">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754253" y="3200160"/>
            <a:ext cx="5105400" cy="1021981"/>
          </a:xfrm>
          <a:prstGeom prst="rect">
            <a:avLst/>
          </a:prstGeom>
        </p:spPr>
      </p:pic>
    </p:spTree>
    <p:extLst>
      <p:ext uri="{BB962C8B-B14F-4D97-AF65-F5344CB8AC3E}">
        <p14:creationId xmlns:p14="http://schemas.microsoft.com/office/powerpoint/2010/main" val="38164363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Any guesses?</a:t>
            </a:r>
            <a:endParaRPr lang="en-IN" dirty="0"/>
          </a:p>
        </p:txBody>
      </p:sp>
      <p:sp>
        <p:nvSpPr>
          <p:cNvPr id="3" name="Content Placeholder 2"/>
          <p:cNvSpPr>
            <a:spLocks noGrp="1"/>
          </p:cNvSpPr>
          <p:nvPr>
            <p:ph idx="1"/>
          </p:nvPr>
        </p:nvSpPr>
        <p:spPr/>
        <p:txBody>
          <a:bodyPr/>
          <a:lstStyle/>
          <a:p>
            <a:r>
              <a:rPr lang="en-US" dirty="0" smtClean="0"/>
              <a:t>Think while we look at it analytically.</a:t>
            </a:r>
          </a:p>
          <a:p>
            <a:pPr marL="0" indent="0">
              <a:buNone/>
            </a:pPr>
            <a:endParaRPr lang="en-IN"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86000"/>
            <a:ext cx="7904014" cy="914400"/>
          </a:xfrm>
          <a:prstGeom prst="rect">
            <a:avLst/>
          </a:prstGeom>
        </p:spPr>
      </p:pic>
      <p:cxnSp>
        <p:nvCxnSpPr>
          <p:cNvPr id="7" name="Straight Arrow Connector 6"/>
          <p:cNvCxnSpPr/>
          <p:nvPr/>
        </p:nvCxnSpPr>
        <p:spPr>
          <a:xfrm flipH="1">
            <a:off x="2590800" y="3200400"/>
            <a:ext cx="609600" cy="762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5791200" y="3200400"/>
            <a:ext cx="1143000" cy="9144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7391400" y="2971800"/>
            <a:ext cx="381000" cy="15240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a:blip r:embed="rId4"/>
          <a:stretch>
            <a:fillRect/>
          </a:stretch>
        </p:blipFill>
        <p:spPr>
          <a:xfrm>
            <a:off x="1533525" y="3995737"/>
            <a:ext cx="1666875" cy="1762125"/>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5017" y="3680460"/>
            <a:ext cx="1838582" cy="2276793"/>
          </a:xfrm>
          <a:prstGeom prst="rect">
            <a:avLst/>
          </a:prstGeom>
        </p:spPr>
      </p:pic>
      <p:sp>
        <p:nvSpPr>
          <p:cNvPr id="15" name="TextBox 14"/>
          <p:cNvSpPr txBox="1"/>
          <p:nvPr/>
        </p:nvSpPr>
        <p:spPr>
          <a:xfrm>
            <a:off x="2524344" y="5431632"/>
            <a:ext cx="742511" cy="369332"/>
          </a:xfrm>
          <a:prstGeom prst="rect">
            <a:avLst/>
          </a:prstGeom>
          <a:noFill/>
        </p:spPr>
        <p:txBody>
          <a:bodyPr wrap="none" rtlCol="0">
            <a:spAutoFit/>
          </a:bodyPr>
          <a:lstStyle/>
          <a:p>
            <a:r>
              <a:rPr lang="en-US" dirty="0" smtClean="0">
                <a:solidFill>
                  <a:schemeClr val="bg1"/>
                </a:solidFill>
              </a:rPr>
              <a:t>1600s</a:t>
            </a:r>
            <a:endParaRPr lang="en-IN" dirty="0">
              <a:solidFill>
                <a:schemeClr val="bg1"/>
              </a:solidFill>
            </a:endParaRPr>
          </a:p>
        </p:txBody>
      </p:sp>
      <p:sp>
        <p:nvSpPr>
          <p:cNvPr id="16" name="TextBox 15"/>
          <p:cNvSpPr txBox="1"/>
          <p:nvPr/>
        </p:nvSpPr>
        <p:spPr>
          <a:xfrm>
            <a:off x="5246808" y="5587921"/>
            <a:ext cx="742511" cy="369332"/>
          </a:xfrm>
          <a:prstGeom prst="rect">
            <a:avLst/>
          </a:prstGeom>
          <a:noFill/>
        </p:spPr>
        <p:txBody>
          <a:bodyPr wrap="none" rtlCol="0">
            <a:spAutoFit/>
          </a:bodyPr>
          <a:lstStyle/>
          <a:p>
            <a:r>
              <a:rPr lang="en-US" dirty="0" smtClean="0">
                <a:solidFill>
                  <a:schemeClr val="bg1"/>
                </a:solidFill>
              </a:rPr>
              <a:t>1900s</a:t>
            </a:r>
            <a:endParaRPr lang="en-IN" dirty="0">
              <a:solidFill>
                <a:schemeClr val="bg1"/>
              </a:solidFill>
            </a:endParaRPr>
          </a:p>
        </p:txBody>
      </p:sp>
      <p:pic>
        <p:nvPicPr>
          <p:cNvPr id="20" name="Picture 1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200" y="5872003"/>
            <a:ext cx="2966942" cy="465615"/>
          </a:xfrm>
          <a:prstGeom prst="rect">
            <a:avLst/>
          </a:prstGeom>
        </p:spPr>
      </p:pic>
      <p:pic>
        <p:nvPicPr>
          <p:cNvPr id="21" name="Picture 2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74537" y="6040102"/>
            <a:ext cx="2006600" cy="440223"/>
          </a:xfrm>
          <a:prstGeom prst="rect">
            <a:avLst/>
          </a:prstGeom>
        </p:spPr>
      </p:pic>
      <p:sp>
        <p:nvSpPr>
          <p:cNvPr id="31" name="TextBox 30"/>
          <p:cNvSpPr txBox="1"/>
          <p:nvPr/>
        </p:nvSpPr>
        <p:spPr>
          <a:xfrm>
            <a:off x="7188889" y="4466065"/>
            <a:ext cx="1497911" cy="369332"/>
          </a:xfrm>
          <a:prstGeom prst="rect">
            <a:avLst/>
          </a:prstGeom>
          <a:noFill/>
        </p:spPr>
        <p:txBody>
          <a:bodyPr wrap="none" rtlCol="0">
            <a:spAutoFit/>
          </a:bodyPr>
          <a:lstStyle/>
          <a:p>
            <a:r>
              <a:rPr lang="en-US" dirty="0" smtClean="0"/>
              <a:t>delta function</a:t>
            </a:r>
            <a:endParaRPr lang="en-IN" dirty="0"/>
          </a:p>
        </p:txBody>
      </p:sp>
    </p:spTree>
    <p:extLst>
      <p:ext uri="{BB962C8B-B14F-4D97-AF65-F5344CB8AC3E}">
        <p14:creationId xmlns:p14="http://schemas.microsoft.com/office/powerpoint/2010/main" val="41983201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6096000" y="3124200"/>
            <a:ext cx="2971800" cy="3352800"/>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57400" y="457200"/>
            <a:ext cx="5461000" cy="2298700"/>
          </a:xfrm>
        </p:spPr>
      </p:pic>
      <p:sp>
        <p:nvSpPr>
          <p:cNvPr id="5" name="TextBox 4"/>
          <p:cNvSpPr txBox="1"/>
          <p:nvPr/>
        </p:nvSpPr>
        <p:spPr>
          <a:xfrm>
            <a:off x="533400" y="3200400"/>
            <a:ext cx="2499530" cy="523220"/>
          </a:xfrm>
          <a:prstGeom prst="rect">
            <a:avLst/>
          </a:prstGeom>
          <a:noFill/>
        </p:spPr>
        <p:txBody>
          <a:bodyPr wrap="none" rtlCol="0">
            <a:spAutoFit/>
          </a:bodyPr>
          <a:lstStyle/>
          <a:p>
            <a:r>
              <a:rPr lang="en-US" sz="2800" dirty="0" smtClean="0"/>
              <a:t>BC at Interface: </a:t>
            </a:r>
            <a:endParaRPr lang="en-IN" sz="2800" dirty="0"/>
          </a:p>
        </p:txBody>
      </p:sp>
      <p:sp>
        <p:nvSpPr>
          <p:cNvPr id="6" name="Oval 5"/>
          <p:cNvSpPr/>
          <p:nvPr/>
        </p:nvSpPr>
        <p:spPr>
          <a:xfrm>
            <a:off x="6705600" y="4038600"/>
            <a:ext cx="1828800" cy="1752600"/>
          </a:xfrm>
          <a:prstGeom prst="ellipse">
            <a:avLst/>
          </a:prstGeom>
          <a:solidFill>
            <a:schemeClr val="tx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dirty="0" smtClean="0">
                <a:solidFill>
                  <a:schemeClr val="tx1"/>
                </a:solidFill>
              </a:rPr>
              <a:t>p</a:t>
            </a:r>
            <a:r>
              <a:rPr lang="en-US" sz="2800" baseline="-25000" dirty="0" smtClean="0">
                <a:solidFill>
                  <a:schemeClr val="tx1"/>
                </a:solidFill>
              </a:rPr>
              <a:t>2</a:t>
            </a:r>
            <a:endParaRPr lang="en-IN" sz="2800" dirty="0">
              <a:solidFill>
                <a:schemeClr val="tx1"/>
              </a:solidFill>
            </a:endParaRPr>
          </a:p>
        </p:txBody>
      </p:sp>
      <p:sp>
        <p:nvSpPr>
          <p:cNvPr id="7" name="TextBox 6"/>
          <p:cNvSpPr txBox="1"/>
          <p:nvPr/>
        </p:nvSpPr>
        <p:spPr>
          <a:xfrm>
            <a:off x="8382000" y="3776990"/>
            <a:ext cx="490840" cy="523220"/>
          </a:xfrm>
          <a:prstGeom prst="rect">
            <a:avLst/>
          </a:prstGeom>
          <a:noFill/>
        </p:spPr>
        <p:txBody>
          <a:bodyPr wrap="none" rtlCol="0">
            <a:spAutoFit/>
          </a:bodyPr>
          <a:lstStyle/>
          <a:p>
            <a:pPr lvl="0" algn="ctr"/>
            <a:r>
              <a:rPr lang="en-US" sz="2800" i="1" dirty="0" smtClean="0">
                <a:solidFill>
                  <a:prstClr val="black"/>
                </a:solidFill>
              </a:rPr>
              <a:t>p</a:t>
            </a:r>
            <a:r>
              <a:rPr lang="en-US" sz="2800" baseline="-25000" dirty="0">
                <a:solidFill>
                  <a:prstClr val="black"/>
                </a:solidFill>
              </a:rPr>
              <a:t>1</a:t>
            </a:r>
            <a:endParaRPr lang="en-IN" sz="2800" dirty="0">
              <a:solidFill>
                <a:prstClr val="black"/>
              </a:solidFill>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3746510"/>
            <a:ext cx="3352800" cy="508000"/>
          </a:xfrm>
          <a:prstGeom prst="rect">
            <a:avLst/>
          </a:prstGeom>
        </p:spPr>
      </p:pic>
      <p:sp>
        <p:nvSpPr>
          <p:cNvPr id="10" name="TextBox 9"/>
          <p:cNvSpPr txBox="1"/>
          <p:nvPr/>
        </p:nvSpPr>
        <p:spPr>
          <a:xfrm>
            <a:off x="469280" y="5276671"/>
            <a:ext cx="5257800" cy="1200329"/>
          </a:xfrm>
          <a:prstGeom prst="rect">
            <a:avLst/>
          </a:prstGeom>
          <a:noFill/>
        </p:spPr>
        <p:txBody>
          <a:bodyPr wrap="square" rtlCol="0">
            <a:spAutoFit/>
          </a:bodyPr>
          <a:lstStyle/>
          <a:p>
            <a:r>
              <a:rPr lang="en-US" sz="2400" dirty="0" smtClean="0"/>
              <a:t>For equivalent motions, u</a:t>
            </a:r>
            <a:r>
              <a:rPr lang="en-US" sz="2400" baseline="-25000" dirty="0" smtClean="0"/>
              <a:t>1</a:t>
            </a:r>
            <a:r>
              <a:rPr lang="en-US" sz="2400" dirty="0" smtClean="0"/>
              <a:t> and u</a:t>
            </a:r>
            <a:r>
              <a:rPr lang="en-US" sz="2400" baseline="-25000" dirty="0" smtClean="0"/>
              <a:t>2</a:t>
            </a:r>
            <a:r>
              <a:rPr lang="en-US" sz="2400" dirty="0" smtClean="0"/>
              <a:t> should be the same</a:t>
            </a:r>
            <a:r>
              <a:rPr lang="en-IN" sz="2400" dirty="0" smtClean="0"/>
              <a:t> for bubble and drop systems.</a:t>
            </a:r>
            <a:endParaRPr lang="en-US" sz="2400" dirty="0" smtClean="0"/>
          </a:p>
        </p:txBody>
      </p:sp>
    </p:spTree>
    <p:extLst>
      <p:ext uri="{BB962C8B-B14F-4D97-AF65-F5344CB8AC3E}">
        <p14:creationId xmlns:p14="http://schemas.microsoft.com/office/powerpoint/2010/main" val="27538623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Bubble and Drop</a:t>
            </a:r>
            <a:endParaRPr lang="en-IN" dirty="0"/>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2110155" y="2175242"/>
            <a:ext cx="4876800" cy="2456734"/>
          </a:xfrm>
          <a:prstGeom prst="rect">
            <a:avLst/>
          </a:prstGeom>
        </p:spPr>
      </p:pic>
      <p:sp>
        <p:nvSpPr>
          <p:cNvPr id="6" name="Oval 5"/>
          <p:cNvSpPr/>
          <p:nvPr/>
        </p:nvSpPr>
        <p:spPr>
          <a:xfrm>
            <a:off x="5081955" y="2708642"/>
            <a:ext cx="457200" cy="381000"/>
          </a:xfrm>
          <a:prstGeom prst="ellipse">
            <a:avLst/>
          </a:prstGeom>
          <a:solidFill>
            <a:schemeClr val="accent6">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7" name="Oval 6"/>
          <p:cNvSpPr/>
          <p:nvPr/>
        </p:nvSpPr>
        <p:spPr>
          <a:xfrm>
            <a:off x="5081955" y="4156442"/>
            <a:ext cx="457200" cy="381000"/>
          </a:xfrm>
          <a:prstGeom prst="ellipse">
            <a:avLst/>
          </a:prstGeom>
          <a:solidFill>
            <a:schemeClr val="accent6">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8" name="Freeform 7"/>
          <p:cNvSpPr/>
          <p:nvPr/>
        </p:nvSpPr>
        <p:spPr>
          <a:xfrm>
            <a:off x="4700955" y="2297162"/>
            <a:ext cx="777240" cy="883920"/>
          </a:xfrm>
          <a:custGeom>
            <a:avLst/>
            <a:gdLst>
              <a:gd name="connsiteX0" fmla="*/ 655320 w 777240"/>
              <a:gd name="connsiteY0" fmla="*/ 0 h 883920"/>
              <a:gd name="connsiteX1" fmla="*/ 655320 w 777240"/>
              <a:gd name="connsiteY1" fmla="*/ 0 h 883920"/>
              <a:gd name="connsiteX2" fmla="*/ 762000 w 777240"/>
              <a:gd name="connsiteY2" fmla="*/ 167640 h 883920"/>
              <a:gd name="connsiteX3" fmla="*/ 777240 w 777240"/>
              <a:gd name="connsiteY3" fmla="*/ 213360 h 883920"/>
              <a:gd name="connsiteX4" fmla="*/ 685800 w 777240"/>
              <a:gd name="connsiteY4" fmla="*/ 350520 h 883920"/>
              <a:gd name="connsiteX5" fmla="*/ 441960 w 777240"/>
              <a:gd name="connsiteY5" fmla="*/ 411480 h 883920"/>
              <a:gd name="connsiteX6" fmla="*/ 365760 w 777240"/>
              <a:gd name="connsiteY6" fmla="*/ 502920 h 883920"/>
              <a:gd name="connsiteX7" fmla="*/ 411480 w 777240"/>
              <a:gd name="connsiteY7" fmla="*/ 762000 h 883920"/>
              <a:gd name="connsiteX8" fmla="*/ 289560 w 777240"/>
              <a:gd name="connsiteY8" fmla="*/ 883920 h 883920"/>
              <a:gd name="connsiteX9" fmla="*/ 45720 w 777240"/>
              <a:gd name="connsiteY9" fmla="*/ 853440 h 883920"/>
              <a:gd name="connsiteX10" fmla="*/ 0 w 777240"/>
              <a:gd name="connsiteY10" fmla="*/ 685800 h 883920"/>
              <a:gd name="connsiteX11" fmla="*/ 45720 w 777240"/>
              <a:gd name="connsiteY11" fmla="*/ 381000 h 883920"/>
              <a:gd name="connsiteX12" fmla="*/ 167640 w 777240"/>
              <a:gd name="connsiteY12" fmla="*/ 152400 h 883920"/>
              <a:gd name="connsiteX13" fmla="*/ 259080 w 777240"/>
              <a:gd name="connsiteY13" fmla="*/ 45720 h 883920"/>
              <a:gd name="connsiteX14" fmla="*/ 426720 w 777240"/>
              <a:gd name="connsiteY14" fmla="*/ 15240 h 883920"/>
              <a:gd name="connsiteX15" fmla="*/ 655320 w 777240"/>
              <a:gd name="connsiteY15" fmla="*/ 0 h 88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7240" h="883920">
                <a:moveTo>
                  <a:pt x="655320" y="0"/>
                </a:moveTo>
                <a:lnTo>
                  <a:pt x="655320" y="0"/>
                </a:lnTo>
                <a:cubicBezTo>
                  <a:pt x="690880" y="55880"/>
                  <a:pt x="741055" y="104804"/>
                  <a:pt x="762000" y="167640"/>
                </a:cubicBezTo>
                <a:lnTo>
                  <a:pt x="777240" y="213360"/>
                </a:lnTo>
                <a:lnTo>
                  <a:pt x="685800" y="350520"/>
                </a:lnTo>
                <a:lnTo>
                  <a:pt x="441960" y="411480"/>
                </a:lnTo>
                <a:lnTo>
                  <a:pt x="365760" y="502920"/>
                </a:lnTo>
                <a:lnTo>
                  <a:pt x="411480" y="762000"/>
                </a:lnTo>
                <a:lnTo>
                  <a:pt x="289560" y="883920"/>
                </a:lnTo>
                <a:lnTo>
                  <a:pt x="45720" y="853440"/>
                </a:lnTo>
                <a:lnTo>
                  <a:pt x="0" y="685800"/>
                </a:lnTo>
                <a:lnTo>
                  <a:pt x="45720" y="381000"/>
                </a:lnTo>
                <a:lnTo>
                  <a:pt x="167640" y="152400"/>
                </a:lnTo>
                <a:lnTo>
                  <a:pt x="259080" y="45720"/>
                </a:lnTo>
                <a:lnTo>
                  <a:pt x="426720" y="15240"/>
                </a:lnTo>
                <a:lnTo>
                  <a:pt x="655320" y="0"/>
                </a:lnTo>
                <a:close/>
              </a:path>
            </a:pathLst>
          </a:custGeom>
          <a:solidFill>
            <a:schemeClr val="accent3">
              <a:lumMod val="5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Freeform 8"/>
          <p:cNvSpPr/>
          <p:nvPr/>
        </p:nvSpPr>
        <p:spPr>
          <a:xfrm>
            <a:off x="4731435" y="3748056"/>
            <a:ext cx="777240" cy="883920"/>
          </a:xfrm>
          <a:custGeom>
            <a:avLst/>
            <a:gdLst>
              <a:gd name="connsiteX0" fmla="*/ 655320 w 777240"/>
              <a:gd name="connsiteY0" fmla="*/ 0 h 883920"/>
              <a:gd name="connsiteX1" fmla="*/ 655320 w 777240"/>
              <a:gd name="connsiteY1" fmla="*/ 0 h 883920"/>
              <a:gd name="connsiteX2" fmla="*/ 762000 w 777240"/>
              <a:gd name="connsiteY2" fmla="*/ 167640 h 883920"/>
              <a:gd name="connsiteX3" fmla="*/ 777240 w 777240"/>
              <a:gd name="connsiteY3" fmla="*/ 213360 h 883920"/>
              <a:gd name="connsiteX4" fmla="*/ 685800 w 777240"/>
              <a:gd name="connsiteY4" fmla="*/ 350520 h 883920"/>
              <a:gd name="connsiteX5" fmla="*/ 441960 w 777240"/>
              <a:gd name="connsiteY5" fmla="*/ 411480 h 883920"/>
              <a:gd name="connsiteX6" fmla="*/ 365760 w 777240"/>
              <a:gd name="connsiteY6" fmla="*/ 502920 h 883920"/>
              <a:gd name="connsiteX7" fmla="*/ 411480 w 777240"/>
              <a:gd name="connsiteY7" fmla="*/ 762000 h 883920"/>
              <a:gd name="connsiteX8" fmla="*/ 289560 w 777240"/>
              <a:gd name="connsiteY8" fmla="*/ 883920 h 883920"/>
              <a:gd name="connsiteX9" fmla="*/ 45720 w 777240"/>
              <a:gd name="connsiteY9" fmla="*/ 853440 h 883920"/>
              <a:gd name="connsiteX10" fmla="*/ 0 w 777240"/>
              <a:gd name="connsiteY10" fmla="*/ 685800 h 883920"/>
              <a:gd name="connsiteX11" fmla="*/ 45720 w 777240"/>
              <a:gd name="connsiteY11" fmla="*/ 381000 h 883920"/>
              <a:gd name="connsiteX12" fmla="*/ 167640 w 777240"/>
              <a:gd name="connsiteY12" fmla="*/ 152400 h 883920"/>
              <a:gd name="connsiteX13" fmla="*/ 259080 w 777240"/>
              <a:gd name="connsiteY13" fmla="*/ 45720 h 883920"/>
              <a:gd name="connsiteX14" fmla="*/ 426720 w 777240"/>
              <a:gd name="connsiteY14" fmla="*/ 15240 h 883920"/>
              <a:gd name="connsiteX15" fmla="*/ 655320 w 777240"/>
              <a:gd name="connsiteY15" fmla="*/ 0 h 883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7240" h="883920">
                <a:moveTo>
                  <a:pt x="655320" y="0"/>
                </a:moveTo>
                <a:lnTo>
                  <a:pt x="655320" y="0"/>
                </a:lnTo>
                <a:cubicBezTo>
                  <a:pt x="690880" y="55880"/>
                  <a:pt x="741055" y="104804"/>
                  <a:pt x="762000" y="167640"/>
                </a:cubicBezTo>
                <a:lnTo>
                  <a:pt x="777240" y="213360"/>
                </a:lnTo>
                <a:lnTo>
                  <a:pt x="685800" y="350520"/>
                </a:lnTo>
                <a:lnTo>
                  <a:pt x="441960" y="411480"/>
                </a:lnTo>
                <a:lnTo>
                  <a:pt x="365760" y="502920"/>
                </a:lnTo>
                <a:lnTo>
                  <a:pt x="411480" y="762000"/>
                </a:lnTo>
                <a:lnTo>
                  <a:pt x="289560" y="883920"/>
                </a:lnTo>
                <a:lnTo>
                  <a:pt x="45720" y="853440"/>
                </a:lnTo>
                <a:lnTo>
                  <a:pt x="0" y="685800"/>
                </a:lnTo>
                <a:lnTo>
                  <a:pt x="45720" y="381000"/>
                </a:lnTo>
                <a:lnTo>
                  <a:pt x="167640" y="152400"/>
                </a:lnTo>
                <a:lnTo>
                  <a:pt x="259080" y="45720"/>
                </a:lnTo>
                <a:lnTo>
                  <a:pt x="426720" y="15240"/>
                </a:lnTo>
                <a:lnTo>
                  <a:pt x="655320" y="0"/>
                </a:lnTo>
                <a:close/>
              </a:path>
            </a:pathLst>
          </a:custGeom>
          <a:solidFill>
            <a:schemeClr val="accent3">
              <a:lumMod val="5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1" name="Rectangle 10"/>
          <p:cNvSpPr/>
          <p:nvPr/>
        </p:nvSpPr>
        <p:spPr>
          <a:xfrm>
            <a:off x="121335" y="1623118"/>
            <a:ext cx="1524000" cy="2286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2" name="Straight Connector 11"/>
          <p:cNvCxnSpPr>
            <a:stCxn id="11" idx="0"/>
            <a:endCxn id="11" idx="2"/>
          </p:cNvCxnSpPr>
          <p:nvPr/>
        </p:nvCxnSpPr>
        <p:spPr>
          <a:xfrm>
            <a:off x="883335" y="1623118"/>
            <a:ext cx="0" cy="2286000"/>
          </a:xfrm>
          <a:prstGeom prst="line">
            <a:avLst/>
          </a:prstGeom>
          <a:ln>
            <a:solidFill>
              <a:schemeClr val="tx1"/>
            </a:solidFill>
            <a:prstDash val="lgDashDot"/>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707489" y="3074012"/>
            <a:ext cx="351692" cy="351692"/>
          </a:xfrm>
          <a:prstGeom prst="ellipse">
            <a:avLst/>
          </a:prstGeom>
          <a:solidFill>
            <a:schemeClr val="tx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ectangle 13"/>
          <p:cNvSpPr/>
          <p:nvPr/>
        </p:nvSpPr>
        <p:spPr>
          <a:xfrm>
            <a:off x="7451775" y="1623118"/>
            <a:ext cx="1524000" cy="2286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5" name="Straight Connector 14"/>
          <p:cNvCxnSpPr>
            <a:stCxn id="14" idx="0"/>
            <a:endCxn id="14" idx="2"/>
          </p:cNvCxnSpPr>
          <p:nvPr/>
        </p:nvCxnSpPr>
        <p:spPr>
          <a:xfrm>
            <a:off x="8213775" y="1623118"/>
            <a:ext cx="0" cy="2286000"/>
          </a:xfrm>
          <a:prstGeom prst="line">
            <a:avLst/>
          </a:prstGeom>
          <a:ln>
            <a:solidFill>
              <a:schemeClr val="tx1"/>
            </a:solidFill>
            <a:prstDash val="lgDashDot"/>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8037929" y="2029030"/>
            <a:ext cx="351692" cy="351692"/>
          </a:xfrm>
          <a:prstGeom prst="ellipse">
            <a:avLst/>
          </a:prstGeom>
          <a:solidFill>
            <a:schemeClr val="tx2">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7" name="Straight Arrow Connector 16"/>
          <p:cNvCxnSpPr>
            <a:stCxn id="16" idx="4"/>
          </p:cNvCxnSpPr>
          <p:nvPr/>
        </p:nvCxnSpPr>
        <p:spPr>
          <a:xfrm>
            <a:off x="8213775" y="2380722"/>
            <a:ext cx="0" cy="40591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stCxn id="13" idx="0"/>
          </p:cNvCxnSpPr>
          <p:nvPr/>
        </p:nvCxnSpPr>
        <p:spPr>
          <a:xfrm flipV="1">
            <a:off x="883335" y="2507038"/>
            <a:ext cx="0" cy="566974"/>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05759" y="3992678"/>
            <a:ext cx="955151" cy="369332"/>
          </a:xfrm>
          <a:prstGeom prst="rect">
            <a:avLst/>
          </a:prstGeom>
          <a:noFill/>
        </p:spPr>
        <p:txBody>
          <a:bodyPr wrap="square" rtlCol="0">
            <a:spAutoFit/>
          </a:bodyPr>
          <a:lstStyle/>
          <a:p>
            <a:r>
              <a:rPr lang="en-US" dirty="0" smtClean="0"/>
              <a:t>Bubble</a:t>
            </a:r>
            <a:endParaRPr lang="en-IN" dirty="0"/>
          </a:p>
        </p:txBody>
      </p:sp>
      <p:sp>
        <p:nvSpPr>
          <p:cNvPr id="20" name="TextBox 19"/>
          <p:cNvSpPr txBox="1"/>
          <p:nvPr/>
        </p:nvSpPr>
        <p:spPr>
          <a:xfrm>
            <a:off x="7961066" y="3909118"/>
            <a:ext cx="857110" cy="369332"/>
          </a:xfrm>
          <a:prstGeom prst="rect">
            <a:avLst/>
          </a:prstGeom>
          <a:noFill/>
        </p:spPr>
        <p:txBody>
          <a:bodyPr wrap="square" rtlCol="0">
            <a:spAutoFit/>
          </a:bodyPr>
          <a:lstStyle/>
          <a:p>
            <a:r>
              <a:rPr lang="en-US" dirty="0" smtClean="0"/>
              <a:t>Drop</a:t>
            </a:r>
            <a:endParaRPr lang="en-IN" dirty="0"/>
          </a:p>
        </p:txBody>
      </p:sp>
    </p:spTree>
    <p:extLst>
      <p:ext uri="{BB962C8B-B14F-4D97-AF65-F5344CB8AC3E}">
        <p14:creationId xmlns:p14="http://schemas.microsoft.com/office/powerpoint/2010/main" val="16549725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Any guesses?</a:t>
            </a:r>
            <a:endParaRPr lang="en-IN" dirty="0"/>
          </a:p>
        </p:txBody>
      </p:sp>
      <p:pic>
        <p:nvPicPr>
          <p:cNvPr id="4" name="Picture 3"/>
          <p:cNvPicPr>
            <a:picLocks noChangeAspect="1"/>
          </p:cNvPicPr>
          <p:nvPr/>
        </p:nvPicPr>
        <p:blipFill>
          <a:blip r:embed="rId3"/>
          <a:stretch>
            <a:fillRect/>
          </a:stretch>
        </p:blipFill>
        <p:spPr>
          <a:xfrm>
            <a:off x="2590800" y="1417638"/>
            <a:ext cx="3505200" cy="5009926"/>
          </a:xfrm>
          <a:prstGeom prst="rect">
            <a:avLst/>
          </a:prstGeom>
        </p:spPr>
      </p:pic>
      <p:sp>
        <p:nvSpPr>
          <p:cNvPr id="5" name="TextBox 4"/>
          <p:cNvSpPr txBox="1"/>
          <p:nvPr/>
        </p:nvSpPr>
        <p:spPr>
          <a:xfrm>
            <a:off x="487680" y="2984180"/>
            <a:ext cx="1535998" cy="1815882"/>
          </a:xfrm>
          <a:prstGeom prst="rect">
            <a:avLst/>
          </a:prstGeom>
          <a:noFill/>
        </p:spPr>
        <p:txBody>
          <a:bodyPr wrap="none" rtlCol="0">
            <a:spAutoFit/>
          </a:bodyPr>
          <a:lstStyle/>
          <a:p>
            <a:r>
              <a:rPr lang="en-US" sz="2800" dirty="0" smtClean="0">
                <a:solidFill>
                  <a:schemeClr val="accent6">
                    <a:lumMod val="75000"/>
                  </a:schemeClr>
                </a:solidFill>
              </a:rPr>
              <a:t>Ga = 50</a:t>
            </a:r>
          </a:p>
          <a:p>
            <a:r>
              <a:rPr lang="en-US" sz="2800" dirty="0" smtClean="0">
                <a:solidFill>
                  <a:schemeClr val="accent6">
                    <a:lumMod val="75000"/>
                  </a:schemeClr>
                </a:solidFill>
              </a:rPr>
              <a:t>Bo = 10</a:t>
            </a:r>
          </a:p>
          <a:p>
            <a:r>
              <a:rPr lang="en-US" sz="2800" dirty="0" smtClean="0">
                <a:solidFill>
                  <a:schemeClr val="tx2">
                    <a:lumMod val="75000"/>
                  </a:schemeClr>
                </a:solidFill>
              </a:rPr>
              <a:t>r    = 10</a:t>
            </a:r>
          </a:p>
          <a:p>
            <a:r>
              <a:rPr lang="en-US" sz="2800" dirty="0" smtClean="0">
                <a:solidFill>
                  <a:schemeClr val="tx2">
                    <a:lumMod val="75000"/>
                  </a:schemeClr>
                </a:solidFill>
              </a:rPr>
              <a:t>m  = 0.19</a:t>
            </a:r>
            <a:endParaRPr lang="en-IN" sz="2800" dirty="0">
              <a:solidFill>
                <a:schemeClr val="tx2">
                  <a:lumMod val="75000"/>
                </a:schemeClr>
              </a:solidFill>
            </a:endParaRPr>
          </a:p>
        </p:txBody>
      </p:sp>
      <p:sp>
        <p:nvSpPr>
          <p:cNvPr id="6" name="TextBox 5"/>
          <p:cNvSpPr txBox="1"/>
          <p:nvPr/>
        </p:nvSpPr>
        <p:spPr>
          <a:xfrm>
            <a:off x="6693602" y="2984180"/>
            <a:ext cx="1903085" cy="1815882"/>
          </a:xfrm>
          <a:prstGeom prst="rect">
            <a:avLst/>
          </a:prstGeom>
          <a:noFill/>
        </p:spPr>
        <p:txBody>
          <a:bodyPr wrap="none" rtlCol="0">
            <a:spAutoFit/>
          </a:bodyPr>
          <a:lstStyle/>
          <a:p>
            <a:r>
              <a:rPr lang="en-US" sz="2800" dirty="0" smtClean="0">
                <a:solidFill>
                  <a:schemeClr val="accent6">
                    <a:lumMod val="75000"/>
                  </a:schemeClr>
                </a:solidFill>
              </a:rPr>
              <a:t>Ga = 50</a:t>
            </a:r>
          </a:p>
          <a:p>
            <a:r>
              <a:rPr lang="en-US" sz="2800" dirty="0" smtClean="0">
                <a:solidFill>
                  <a:schemeClr val="accent6">
                    <a:lumMod val="75000"/>
                  </a:schemeClr>
                </a:solidFill>
              </a:rPr>
              <a:t>Bo = 10</a:t>
            </a:r>
          </a:p>
          <a:p>
            <a:r>
              <a:rPr lang="en-US" sz="2800" dirty="0" smtClean="0">
                <a:solidFill>
                  <a:schemeClr val="tx2">
                    <a:lumMod val="75000"/>
                  </a:schemeClr>
                </a:solidFill>
              </a:rPr>
              <a:t>r    = 0.5263</a:t>
            </a:r>
          </a:p>
          <a:p>
            <a:r>
              <a:rPr lang="en-US" sz="2800" dirty="0" smtClean="0">
                <a:solidFill>
                  <a:schemeClr val="tx2">
                    <a:lumMod val="75000"/>
                  </a:schemeClr>
                </a:solidFill>
              </a:rPr>
              <a:t>m  = 0.01</a:t>
            </a:r>
            <a:endParaRPr lang="en-IN" sz="2800" dirty="0">
              <a:solidFill>
                <a:schemeClr val="tx2">
                  <a:lumMod val="75000"/>
                </a:schemeClr>
              </a:solidFill>
            </a:endParaRPr>
          </a:p>
        </p:txBody>
      </p:sp>
    </p:spTree>
    <p:extLst>
      <p:ext uri="{BB962C8B-B14F-4D97-AF65-F5344CB8AC3E}">
        <p14:creationId xmlns:p14="http://schemas.microsoft.com/office/powerpoint/2010/main" val="8761642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 close to unity</a:t>
            </a:r>
            <a:endParaRPr lang="en-IN"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747581" y="1295400"/>
            <a:ext cx="3648838" cy="4525963"/>
          </a:xfrm>
        </p:spPr>
      </p:pic>
      <p:pic>
        <p:nvPicPr>
          <p:cNvPr id="5" name="Picture 4"/>
          <p:cNvPicPr>
            <a:picLocks noChangeAspect="1"/>
          </p:cNvPicPr>
          <p:nvPr/>
        </p:nvPicPr>
        <p:blipFill rotWithShape="1">
          <a:blip r:embed="rId3"/>
          <a:srcRect t="-1" r="3020" b="-17425"/>
          <a:stretch/>
        </p:blipFill>
        <p:spPr>
          <a:xfrm>
            <a:off x="2311583" y="6172200"/>
            <a:ext cx="871995" cy="318956"/>
          </a:xfrm>
          <a:prstGeom prst="rect">
            <a:avLst/>
          </a:prstGeom>
        </p:spPr>
      </p:pic>
      <p:pic>
        <p:nvPicPr>
          <p:cNvPr id="6" name="Picture 5"/>
          <p:cNvPicPr>
            <a:picLocks noChangeAspect="1"/>
          </p:cNvPicPr>
          <p:nvPr/>
        </p:nvPicPr>
        <p:blipFill rotWithShape="1">
          <a:blip r:embed="rId4"/>
          <a:srcRect r="977" b="5307"/>
          <a:stretch/>
        </p:blipFill>
        <p:spPr>
          <a:xfrm>
            <a:off x="3183579" y="6148190"/>
            <a:ext cx="3522022" cy="252610"/>
          </a:xfrm>
          <a:prstGeom prst="rect">
            <a:avLst/>
          </a:prstGeom>
        </p:spPr>
      </p:pic>
    </p:spTree>
    <p:extLst>
      <p:ext uri="{BB962C8B-B14F-4D97-AF65-F5344CB8AC3E}">
        <p14:creationId xmlns:p14="http://schemas.microsoft.com/office/powerpoint/2010/main" val="6058086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val 10"/>
          <p:cNvSpPr/>
          <p:nvPr/>
        </p:nvSpPr>
        <p:spPr>
          <a:xfrm>
            <a:off x="7467600" y="3310699"/>
            <a:ext cx="429926" cy="369332"/>
          </a:xfrm>
          <a:prstGeom prst="ellipse">
            <a:avLst/>
          </a:prstGeom>
          <a:solidFill>
            <a:schemeClr val="accent1">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2" name="Title 1"/>
          <p:cNvSpPr>
            <a:spLocks noGrp="1"/>
          </p:cNvSpPr>
          <p:nvPr>
            <p:ph type="title"/>
          </p:nvPr>
        </p:nvSpPr>
        <p:spPr/>
        <p:txBody>
          <a:bodyPr>
            <a:normAutofit/>
          </a:bodyPr>
          <a:lstStyle/>
          <a:p>
            <a:r>
              <a:rPr lang="en-US" dirty="0" smtClean="0"/>
              <a:t>Simplistic model</a:t>
            </a:r>
            <a:endParaRPr lang="en-IN" dirty="0"/>
          </a:p>
        </p:txBody>
      </p:sp>
      <p:sp>
        <p:nvSpPr>
          <p:cNvPr id="3" name="Content Placeholder 2"/>
          <p:cNvSpPr>
            <a:spLocks noGrp="1"/>
          </p:cNvSpPr>
          <p:nvPr>
            <p:ph idx="1"/>
          </p:nvPr>
        </p:nvSpPr>
        <p:spPr/>
        <p:txBody>
          <a:bodyPr/>
          <a:lstStyle/>
          <a:p>
            <a:r>
              <a:rPr lang="en-US" dirty="0" smtClean="0"/>
              <a:t>A sphere falling/rising slowly in g-field.</a:t>
            </a:r>
            <a:endParaRPr lang="en-IN"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288" y="2286000"/>
            <a:ext cx="7165423" cy="842137"/>
          </a:xfrm>
          <a:prstGeom prst="rect">
            <a:avLst/>
          </a:prstGeom>
        </p:spPr>
      </p:pic>
      <p:pic>
        <p:nvPicPr>
          <p:cNvPr id="5" name="Picture 4"/>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172870" y="5266806"/>
            <a:ext cx="4735772" cy="1253916"/>
          </a:xfrm>
          <a:prstGeom prst="rect">
            <a:avLst/>
          </a:prstGeom>
        </p:spPr>
      </p:pic>
      <p:cxnSp>
        <p:nvCxnSpPr>
          <p:cNvPr id="7" name="Straight Arrow Connector 6"/>
          <p:cNvCxnSpPr/>
          <p:nvPr/>
        </p:nvCxnSpPr>
        <p:spPr>
          <a:xfrm>
            <a:off x="5709820" y="2972212"/>
            <a:ext cx="1757780" cy="4318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467600" y="3310699"/>
            <a:ext cx="429926" cy="369332"/>
          </a:xfrm>
          <a:prstGeom prst="rect">
            <a:avLst/>
          </a:prstGeom>
          <a:noFill/>
        </p:spPr>
        <p:txBody>
          <a:bodyPr wrap="none" rtlCol="0">
            <a:spAutoFit/>
          </a:bodyPr>
          <a:lstStyle/>
          <a:p>
            <a:r>
              <a:rPr lang="en-US" dirty="0" smtClean="0"/>
              <a:t>6</a:t>
            </a:r>
            <a:r>
              <a:rPr lang="el-GR" dirty="0" smtClean="0"/>
              <a:t>π</a:t>
            </a:r>
            <a:endParaRPr lang="en-IN" dirty="0"/>
          </a:p>
        </p:txBody>
      </p:sp>
      <p:cxnSp>
        <p:nvCxnSpPr>
          <p:cNvPr id="13" name="Straight Arrow Connector 12"/>
          <p:cNvCxnSpPr/>
          <p:nvPr/>
        </p:nvCxnSpPr>
        <p:spPr>
          <a:xfrm flipV="1">
            <a:off x="3962400" y="4866994"/>
            <a:ext cx="914400" cy="55189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876800" y="4682328"/>
            <a:ext cx="1047082" cy="369332"/>
          </a:xfrm>
          <a:prstGeom prst="rect">
            <a:avLst/>
          </a:prstGeom>
          <a:noFill/>
        </p:spPr>
        <p:txBody>
          <a:bodyPr wrap="none" rtlCol="0">
            <a:spAutoFit/>
          </a:bodyPr>
          <a:lstStyle/>
          <a:p>
            <a:r>
              <a:rPr lang="en-US" dirty="0" smtClean="0"/>
              <a:t>Solid: 4.5</a:t>
            </a:r>
            <a:endParaRPr lang="en-IN" dirty="0"/>
          </a:p>
        </p:txBody>
      </p:sp>
      <p:cxnSp>
        <p:nvCxnSpPr>
          <p:cNvPr id="17" name="Straight Arrow Connector 16"/>
          <p:cNvCxnSpPr/>
          <p:nvPr/>
        </p:nvCxnSpPr>
        <p:spPr>
          <a:xfrm flipH="1" flipV="1">
            <a:off x="3414785" y="4897474"/>
            <a:ext cx="547615" cy="5214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219200" y="4495800"/>
            <a:ext cx="1281185" cy="369332"/>
          </a:xfrm>
          <a:prstGeom prst="rect">
            <a:avLst/>
          </a:prstGeom>
          <a:noFill/>
        </p:spPr>
        <p:txBody>
          <a:bodyPr wrap="none" rtlCol="0">
            <a:spAutoFit/>
          </a:bodyPr>
          <a:lstStyle/>
          <a:p>
            <a:r>
              <a:rPr lang="en-US" dirty="0" err="1" smtClean="0"/>
              <a:t>Hadamard</a:t>
            </a:r>
            <a:r>
              <a:rPr lang="en-US" dirty="0" smtClean="0"/>
              <a:t>: </a:t>
            </a:r>
            <a:endParaRPr lang="en-IN" dirty="0"/>
          </a:p>
        </p:txBody>
      </p:sp>
      <p:pic>
        <p:nvPicPr>
          <p:cNvPr id="19" name="Picture 18"/>
          <p:cNvPicPr>
            <a:picLocks noChangeAspect="1"/>
          </p:cNvPicPr>
          <p:nvPr/>
        </p:nvPicPr>
        <p:blipFill rotWithShape="1">
          <a:blip r:embed="rId6">
            <a:extLst>
              <a:ext uri="{BEBA8EAE-BF5A-486C-A8C5-ECC9F3942E4B}">
                <a14:imgProps xmlns:a14="http://schemas.microsoft.com/office/drawing/2010/main">
                  <a14:imgLayer r:embed="rId7">
                    <a14:imgEffect>
                      <a14:sharpenSoften amount="50000"/>
                    </a14:imgEffect>
                    <a14:imgEffect>
                      <a14:saturation sat="400000"/>
                    </a14:imgEffect>
                  </a14:imgLayer>
                </a14:imgProps>
              </a:ext>
              <a:ext uri="{28A0092B-C50C-407E-A947-70E740481C1C}">
                <a14:useLocalDpi xmlns:a14="http://schemas.microsoft.com/office/drawing/2010/main" val="0"/>
              </a:ext>
            </a:extLst>
          </a:blip>
          <a:srcRect l="44491" b="-3780"/>
          <a:stretch/>
        </p:blipFill>
        <p:spPr>
          <a:xfrm>
            <a:off x="2362200" y="4369040"/>
            <a:ext cx="976274" cy="626576"/>
          </a:xfrm>
          <a:prstGeom prst="rect">
            <a:avLst/>
          </a:prstGeom>
        </p:spPr>
      </p:pic>
    </p:spTree>
    <p:extLst>
      <p:ext uri="{BB962C8B-B14F-4D97-AF65-F5344CB8AC3E}">
        <p14:creationId xmlns:p14="http://schemas.microsoft.com/office/powerpoint/2010/main" val="383640331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33400" y="990600"/>
            <a:ext cx="4914900" cy="1092200"/>
          </a:xfrm>
        </p:spPr>
      </p:pic>
      <p:sp>
        <p:nvSpPr>
          <p:cNvPr id="8" name="TextBox 7"/>
          <p:cNvSpPr txBox="1"/>
          <p:nvPr/>
        </p:nvSpPr>
        <p:spPr>
          <a:xfrm>
            <a:off x="533400" y="465901"/>
            <a:ext cx="3274038" cy="461665"/>
          </a:xfrm>
          <a:prstGeom prst="rect">
            <a:avLst/>
          </a:prstGeom>
          <a:noFill/>
        </p:spPr>
        <p:txBody>
          <a:bodyPr wrap="none" rtlCol="0">
            <a:spAutoFit/>
          </a:bodyPr>
          <a:lstStyle/>
          <a:p>
            <a:r>
              <a:rPr lang="en-US" sz="2400" dirty="0" smtClean="0"/>
              <a:t>Upon integrating, we get</a:t>
            </a:r>
            <a:endParaRPr lang="en-IN" sz="2400" dirty="0"/>
          </a:p>
        </p:txBody>
      </p:sp>
      <p:sp>
        <p:nvSpPr>
          <p:cNvPr id="9" name="TextBox 8"/>
          <p:cNvSpPr txBox="1"/>
          <p:nvPr/>
        </p:nvSpPr>
        <p:spPr>
          <a:xfrm>
            <a:off x="533400" y="2438400"/>
            <a:ext cx="2415982" cy="461665"/>
          </a:xfrm>
          <a:prstGeom prst="rect">
            <a:avLst/>
          </a:prstGeom>
          <a:noFill/>
        </p:spPr>
        <p:txBody>
          <a:bodyPr wrap="none" rtlCol="0">
            <a:spAutoFit/>
          </a:bodyPr>
          <a:lstStyle/>
          <a:p>
            <a:r>
              <a:rPr lang="en-US" sz="2400" dirty="0" smtClean="0"/>
              <a:t>and for a bubble, </a:t>
            </a:r>
            <a:endParaRPr lang="en-IN" sz="2400" dirty="0"/>
          </a:p>
        </p:txBody>
      </p:sp>
      <p:pic>
        <p:nvPicPr>
          <p:cNvPr id="10" name="Picture 9"/>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533400" y="3048000"/>
            <a:ext cx="4914900" cy="1092200"/>
          </a:xfrm>
          <a:prstGeom prst="rect">
            <a:avLst/>
          </a:prstGeom>
        </p:spPr>
      </p:pic>
      <p:sp>
        <p:nvSpPr>
          <p:cNvPr id="11" name="Oval 10"/>
          <p:cNvSpPr/>
          <p:nvPr/>
        </p:nvSpPr>
        <p:spPr>
          <a:xfrm>
            <a:off x="1219200" y="889000"/>
            <a:ext cx="2286000" cy="1371600"/>
          </a:xfrm>
          <a:prstGeom prst="ellipse">
            <a:avLst/>
          </a:prstGeom>
          <a:solidFill>
            <a:schemeClr val="accent2">
              <a:lumMod val="40000"/>
              <a:lumOff val="60000"/>
              <a:alpha val="4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Oval 11"/>
          <p:cNvSpPr/>
          <p:nvPr/>
        </p:nvSpPr>
        <p:spPr>
          <a:xfrm>
            <a:off x="1219200" y="2895600"/>
            <a:ext cx="2286000" cy="1371600"/>
          </a:xfrm>
          <a:prstGeom prst="ellipse">
            <a:avLst/>
          </a:prstGeom>
          <a:solidFill>
            <a:schemeClr val="accent2">
              <a:lumMod val="40000"/>
              <a:lumOff val="60000"/>
              <a:alpha val="42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3" name="Rectangle 12"/>
          <p:cNvSpPr/>
          <p:nvPr/>
        </p:nvSpPr>
        <p:spPr>
          <a:xfrm>
            <a:off x="4267200" y="1219200"/>
            <a:ext cx="762000" cy="457200"/>
          </a:xfrm>
          <a:prstGeom prst="rect">
            <a:avLst/>
          </a:prstGeom>
          <a:solidFill>
            <a:schemeClr val="accent5">
              <a:lumMod val="40000"/>
              <a:lumOff val="60000"/>
              <a:alpha val="3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Rectangle 13"/>
          <p:cNvSpPr/>
          <p:nvPr/>
        </p:nvSpPr>
        <p:spPr>
          <a:xfrm>
            <a:off x="4267200" y="3200400"/>
            <a:ext cx="762000" cy="457200"/>
          </a:xfrm>
          <a:prstGeom prst="rect">
            <a:avLst/>
          </a:prstGeom>
          <a:solidFill>
            <a:schemeClr val="accent5">
              <a:lumMod val="40000"/>
              <a:lumOff val="60000"/>
              <a:alpha val="3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pic>
        <p:nvPicPr>
          <p:cNvPr id="16" name="Picture 15"/>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3962400" y="4648200"/>
            <a:ext cx="4737100" cy="914400"/>
          </a:xfrm>
          <a:prstGeom prst="rect">
            <a:avLst/>
          </a:prstGeom>
        </p:spPr>
      </p:pic>
      <p:sp>
        <p:nvSpPr>
          <p:cNvPr id="17" name="Rectangle 16"/>
          <p:cNvSpPr/>
          <p:nvPr/>
        </p:nvSpPr>
        <p:spPr>
          <a:xfrm>
            <a:off x="3087369" y="4648200"/>
            <a:ext cx="720069" cy="923330"/>
          </a:xfrm>
          <a:prstGeom prst="rect">
            <a:avLst/>
          </a:prstGeom>
          <a:noFill/>
        </p:spPr>
        <p:txBody>
          <a:bodyPr wrap="none" lIns="91440" tIns="45720" rIns="91440" bIns="45720">
            <a:spAutoFit/>
          </a:bodyPr>
          <a:lstStyle/>
          <a:p>
            <a:pPr algn="ctr"/>
            <a:r>
              <a:rPr lang="en-U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1.</a:t>
            </a:r>
            <a:endParaRPr lang="en-U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sp>
        <p:nvSpPr>
          <p:cNvPr id="18" name="Rectangle 17"/>
          <p:cNvSpPr/>
          <p:nvPr/>
        </p:nvSpPr>
        <p:spPr>
          <a:xfrm>
            <a:off x="3145165" y="5647730"/>
            <a:ext cx="720069" cy="923330"/>
          </a:xfrm>
          <a:prstGeom prst="rect">
            <a:avLst/>
          </a:prstGeom>
          <a:noFill/>
        </p:spPr>
        <p:txBody>
          <a:bodyPr wrap="none" lIns="91440" tIns="45720" rIns="91440" bIns="45720">
            <a:spAutoFit/>
          </a:bodyPr>
          <a:lstStyle/>
          <a:p>
            <a:pPr algn="ctr"/>
            <a:r>
              <a:rPr lang="en-US" sz="54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2</a:t>
            </a:r>
            <a:r>
              <a:rPr lang="en-US" sz="5400" b="1" cap="none" spc="0"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a:t>
            </a:r>
            <a:endParaRPr lang="en-US" sz="54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pic>
        <p:nvPicPr>
          <p:cNvPr id="19" name="Picture 18"/>
          <p:cNvPicPr>
            <a:picLocks noChangeAspect="1"/>
          </p:cNvPicPr>
          <p:nvPr/>
        </p:nvPicPr>
        <p:blipFill>
          <a:blip r:embed="rId9">
            <a:extLst>
              <a:ext uri="{BEBA8EAE-BF5A-486C-A8C5-ECC9F3942E4B}">
                <a14:imgProps xmlns:a14="http://schemas.microsoft.com/office/drawing/2010/main">
                  <a14:imgLayer r:embed="rId10">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3962400" y="5647730"/>
            <a:ext cx="2146300" cy="876300"/>
          </a:xfrm>
          <a:prstGeom prst="rect">
            <a:avLst/>
          </a:prstGeom>
        </p:spPr>
      </p:pic>
      <p:sp>
        <p:nvSpPr>
          <p:cNvPr id="20" name="Bent Arrow 19"/>
          <p:cNvSpPr/>
          <p:nvPr/>
        </p:nvSpPr>
        <p:spPr>
          <a:xfrm flipV="1">
            <a:off x="1828800" y="4724400"/>
            <a:ext cx="1103607" cy="1191340"/>
          </a:xfrm>
          <a:prstGeom prst="bentArrow">
            <a:avLst/>
          </a:prstGeom>
          <a:solidFill>
            <a:schemeClr val="accent1">
              <a:lumMod val="75000"/>
            </a:scheme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Tree>
    <p:extLst>
      <p:ext uri="{BB962C8B-B14F-4D97-AF65-F5344CB8AC3E}">
        <p14:creationId xmlns:p14="http://schemas.microsoft.com/office/powerpoint/2010/main" val="17970982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667000" y="457200"/>
            <a:ext cx="3617144" cy="584775"/>
          </a:xfrm>
          <a:prstGeom prst="rect">
            <a:avLst/>
          </a:prstGeom>
          <a:noFill/>
        </p:spPr>
        <p:txBody>
          <a:bodyPr wrap="none" rtlCol="0">
            <a:spAutoFit/>
          </a:bodyPr>
          <a:lstStyle/>
          <a:p>
            <a:r>
              <a:rPr lang="en-US" sz="3200" dirty="0" smtClean="0">
                <a:solidFill>
                  <a:srgbClr val="FF0000"/>
                </a:solidFill>
              </a:rPr>
              <a:t>In absence of gravity</a:t>
            </a:r>
            <a:endParaRPr lang="en-IN" sz="3200" dirty="0">
              <a:solidFill>
                <a:srgbClr val="FF0000"/>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 y="1041975"/>
            <a:ext cx="3584448" cy="5193792"/>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9472" y="1041975"/>
            <a:ext cx="4224528" cy="4919472"/>
          </a:xfrm>
          <a:prstGeom prst="rect">
            <a:avLst/>
          </a:prstGeom>
        </p:spPr>
      </p:pic>
      <p:cxnSp>
        <p:nvCxnSpPr>
          <p:cNvPr id="5" name="Straight Connector 4"/>
          <p:cNvCxnSpPr/>
          <p:nvPr/>
        </p:nvCxnSpPr>
        <p:spPr>
          <a:xfrm>
            <a:off x="4246972" y="1382047"/>
            <a:ext cx="0" cy="4513647"/>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419600" y="2057400"/>
            <a:ext cx="0" cy="4513647"/>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rotWithShape="1">
          <a:blip r:embed="rId5"/>
          <a:srcRect l="-1" t="1" r="915" b="-23569"/>
          <a:stretch/>
        </p:blipFill>
        <p:spPr>
          <a:xfrm>
            <a:off x="975360" y="6251006"/>
            <a:ext cx="3302092" cy="416715"/>
          </a:xfrm>
          <a:prstGeom prst="rect">
            <a:avLst/>
          </a:prstGeom>
        </p:spPr>
      </p:pic>
      <p:pic>
        <p:nvPicPr>
          <p:cNvPr id="9" name="Picture 8"/>
          <p:cNvPicPr>
            <a:picLocks noChangeAspect="1"/>
          </p:cNvPicPr>
          <p:nvPr/>
        </p:nvPicPr>
        <p:blipFill rotWithShape="1">
          <a:blip r:embed="rId6"/>
          <a:srcRect t="-1" r="3020" b="-17425"/>
          <a:stretch/>
        </p:blipFill>
        <p:spPr>
          <a:xfrm>
            <a:off x="76200" y="6324600"/>
            <a:ext cx="871995" cy="318956"/>
          </a:xfrm>
          <a:prstGeom prst="rect">
            <a:avLst/>
          </a:prstGeom>
        </p:spPr>
      </p:pic>
      <p:pic>
        <p:nvPicPr>
          <p:cNvPr id="10" name="Picture 9"/>
          <p:cNvPicPr>
            <a:picLocks noChangeAspect="1"/>
          </p:cNvPicPr>
          <p:nvPr/>
        </p:nvPicPr>
        <p:blipFill>
          <a:blip r:embed="rId7"/>
          <a:stretch>
            <a:fillRect/>
          </a:stretch>
        </p:blipFill>
        <p:spPr>
          <a:xfrm>
            <a:off x="5612927" y="6228316"/>
            <a:ext cx="3531073" cy="342731"/>
          </a:xfrm>
          <a:prstGeom prst="rect">
            <a:avLst/>
          </a:prstGeom>
        </p:spPr>
      </p:pic>
      <p:pic>
        <p:nvPicPr>
          <p:cNvPr id="11" name="Picture 10"/>
          <p:cNvPicPr>
            <a:picLocks noChangeAspect="1"/>
          </p:cNvPicPr>
          <p:nvPr/>
        </p:nvPicPr>
        <p:blipFill rotWithShape="1">
          <a:blip r:embed="rId8"/>
          <a:srcRect l="1" t="-1" r="439" b="-18081"/>
          <a:stretch/>
        </p:blipFill>
        <p:spPr>
          <a:xfrm>
            <a:off x="4561749" y="6277558"/>
            <a:ext cx="1042782" cy="351842"/>
          </a:xfrm>
          <a:prstGeom prst="rect">
            <a:avLst/>
          </a:prstGeom>
        </p:spPr>
      </p:pic>
    </p:spTree>
    <p:extLst>
      <p:ext uri="{BB962C8B-B14F-4D97-AF65-F5344CB8AC3E}">
        <p14:creationId xmlns:p14="http://schemas.microsoft.com/office/powerpoint/2010/main" val="29963106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 why are they different</a:t>
            </a:r>
            <a:endParaRPr lang="en-IN"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50062"/>
          <a:stretch/>
        </p:blipFill>
        <p:spPr>
          <a:xfrm>
            <a:off x="457200" y="3001225"/>
            <a:ext cx="3952663" cy="3947160"/>
          </a:xfrm>
        </p:spPr>
      </p:pic>
      <p:sp>
        <p:nvSpPr>
          <p:cNvPr id="5" name="TextBox 4"/>
          <p:cNvSpPr txBox="1"/>
          <p:nvPr/>
        </p:nvSpPr>
        <p:spPr>
          <a:xfrm>
            <a:off x="3124200" y="2286000"/>
            <a:ext cx="1986121" cy="369332"/>
          </a:xfrm>
          <a:prstGeom prst="rect">
            <a:avLst/>
          </a:prstGeom>
          <a:noFill/>
        </p:spPr>
        <p:txBody>
          <a:bodyPr wrap="none" rtlCol="0">
            <a:spAutoFit/>
          </a:bodyPr>
          <a:lstStyle/>
          <a:p>
            <a:r>
              <a:rPr lang="en-US" dirty="0" smtClean="0"/>
              <a:t>Shear-free vorticity</a:t>
            </a:r>
            <a:endParaRPr lang="en-IN" dirty="0"/>
          </a:p>
        </p:txBody>
      </p:sp>
      <p:pic>
        <p:nvPicPr>
          <p:cNvPr id="6" name="Content Placeholder 3"/>
          <p:cNvPicPr>
            <a:picLocks noChangeAspect="1"/>
          </p:cNvPicPr>
          <p:nvPr/>
        </p:nvPicPr>
        <p:blipFill rotWithShape="1">
          <a:blip r:embed="rId3" cstate="print">
            <a:extLst>
              <a:ext uri="{28A0092B-C50C-407E-A947-70E740481C1C}">
                <a14:useLocalDpi xmlns:a14="http://schemas.microsoft.com/office/drawing/2010/main" val="0"/>
              </a:ext>
            </a:extLst>
          </a:blip>
          <a:srcRect b="52652"/>
          <a:stretch/>
        </p:blipFill>
        <p:spPr>
          <a:xfrm>
            <a:off x="5231230" y="1163747"/>
            <a:ext cx="3897530" cy="3690194"/>
          </a:xfrm>
          <a:prstGeom prst="rect">
            <a:avLst/>
          </a:prstGeom>
        </p:spPr>
      </p:pic>
      <p:sp>
        <p:nvSpPr>
          <p:cNvPr id="3" name="TextBox 2"/>
          <p:cNvSpPr txBox="1"/>
          <p:nvPr/>
        </p:nvSpPr>
        <p:spPr>
          <a:xfrm>
            <a:off x="5231230" y="5743050"/>
            <a:ext cx="3663632" cy="369332"/>
          </a:xfrm>
          <a:prstGeom prst="rect">
            <a:avLst/>
          </a:prstGeom>
          <a:noFill/>
        </p:spPr>
        <p:txBody>
          <a:bodyPr wrap="none" rtlCol="0">
            <a:spAutoFit/>
          </a:bodyPr>
          <a:lstStyle/>
          <a:p>
            <a:r>
              <a:rPr lang="en-US" dirty="0" err="1" smtClean="0"/>
              <a:t>Vortical</a:t>
            </a:r>
            <a:r>
              <a:rPr lang="en-US" dirty="0" smtClean="0"/>
              <a:t> structures inside and outside</a:t>
            </a:r>
            <a:endParaRPr lang="en-IN" dirty="0"/>
          </a:p>
        </p:txBody>
      </p:sp>
    </p:spTree>
    <p:extLst>
      <p:ext uri="{BB962C8B-B14F-4D97-AF65-F5344CB8AC3E}">
        <p14:creationId xmlns:p14="http://schemas.microsoft.com/office/powerpoint/2010/main" val="26463682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10600" cy="1143000"/>
          </a:xfrm>
        </p:spPr>
        <p:txBody>
          <a:bodyPr>
            <a:normAutofit fontScale="90000"/>
          </a:bodyPr>
          <a:lstStyle/>
          <a:p>
            <a:r>
              <a:rPr lang="en-US" dirty="0" smtClean="0">
                <a:solidFill>
                  <a:srgbClr val="FF0000"/>
                </a:solidFill>
              </a:rPr>
              <a:t>Transience</a:t>
            </a:r>
            <a:r>
              <a:rPr lang="en-US" dirty="0" smtClean="0"/>
              <a:t>: where the action takes place</a:t>
            </a:r>
            <a:endParaRPr lang="en-IN"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373555" y="1371600"/>
            <a:ext cx="6473089" cy="4525963"/>
          </a:xfrm>
        </p:spPr>
      </p:pic>
      <p:sp>
        <p:nvSpPr>
          <p:cNvPr id="3" name="TextBox 2"/>
          <p:cNvSpPr txBox="1"/>
          <p:nvPr/>
        </p:nvSpPr>
        <p:spPr>
          <a:xfrm>
            <a:off x="3352800" y="6172200"/>
            <a:ext cx="3165418" cy="369332"/>
          </a:xfrm>
          <a:prstGeom prst="rect">
            <a:avLst/>
          </a:prstGeom>
          <a:noFill/>
        </p:spPr>
        <p:txBody>
          <a:bodyPr wrap="none" rtlCol="0">
            <a:spAutoFit/>
          </a:bodyPr>
          <a:lstStyle/>
          <a:p>
            <a:r>
              <a:rPr lang="en-US" dirty="0" smtClean="0"/>
              <a:t>Bo = 29</a:t>
            </a:r>
            <a:r>
              <a:rPr lang="en-US" dirty="0"/>
              <a:t>;</a:t>
            </a:r>
            <a:r>
              <a:rPr lang="en-US" dirty="0" smtClean="0"/>
              <a:t> r and m for air in water</a:t>
            </a:r>
            <a:endParaRPr lang="en-IN" dirty="0"/>
          </a:p>
        </p:txBody>
      </p:sp>
    </p:spTree>
    <p:extLst>
      <p:ext uri="{BB962C8B-B14F-4D97-AF65-F5344CB8AC3E}">
        <p14:creationId xmlns:p14="http://schemas.microsoft.com/office/powerpoint/2010/main" val="257264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larger inertia</a:t>
            </a:r>
            <a:endParaRPr lang="en-IN" dirty="0"/>
          </a:p>
        </p:txBody>
      </p:sp>
      <p:sp>
        <p:nvSpPr>
          <p:cNvPr id="3" name="Content Placeholder 2"/>
          <p:cNvSpPr>
            <a:spLocks noGrp="1"/>
          </p:cNvSpPr>
          <p:nvPr>
            <p:ph idx="1"/>
          </p:nvPr>
        </p:nvSpPr>
        <p:spPr/>
        <p:txBody>
          <a:bodyPr/>
          <a:lstStyle/>
          <a:p>
            <a:r>
              <a:rPr lang="en-US" sz="2800" dirty="0" smtClean="0"/>
              <a:t>Taylor &amp; </a:t>
            </a:r>
            <a:r>
              <a:rPr lang="en-US" sz="2800" dirty="0" err="1" smtClean="0"/>
              <a:t>Acrivos</a:t>
            </a:r>
            <a:r>
              <a:rPr lang="en-US" sz="2800" dirty="0" smtClean="0"/>
              <a:t>, 1964</a:t>
            </a:r>
          </a:p>
          <a:p>
            <a:pPr marL="0" indent="0">
              <a:buNone/>
            </a:pPr>
            <a:endParaRPr lang="en-US" sz="2800" dirty="0"/>
          </a:p>
          <a:p>
            <a:pPr marL="0" indent="0">
              <a:buNone/>
            </a:pPr>
            <a:endParaRPr lang="en-IN" sz="2800" dirty="0"/>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838200" y="2209800"/>
            <a:ext cx="6172200" cy="580778"/>
          </a:xfrm>
          <a:prstGeom prst="rect">
            <a:avLst/>
          </a:prstGeom>
        </p:spPr>
      </p:pic>
      <p:pic>
        <p:nvPicPr>
          <p:cNvPr id="5" name="Picture 4"/>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838202" y="2972701"/>
            <a:ext cx="8077196" cy="1294499"/>
          </a:xfrm>
          <a:prstGeom prst="rect">
            <a:avLst/>
          </a:prstGeom>
        </p:spPr>
      </p:pic>
      <p:pic>
        <p:nvPicPr>
          <p:cNvPr id="7" name="Picture 6"/>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752600" y="4631826"/>
            <a:ext cx="3429000" cy="376570"/>
          </a:xfrm>
          <a:prstGeom prst="rect">
            <a:avLst/>
          </a:prstGeom>
        </p:spPr>
      </p:pic>
      <p:sp>
        <p:nvSpPr>
          <p:cNvPr id="8" name="TextBox 7"/>
          <p:cNvSpPr txBox="1"/>
          <p:nvPr/>
        </p:nvSpPr>
        <p:spPr>
          <a:xfrm>
            <a:off x="762000" y="4659868"/>
            <a:ext cx="1104982" cy="369332"/>
          </a:xfrm>
          <a:prstGeom prst="rect">
            <a:avLst/>
          </a:prstGeom>
          <a:noFill/>
        </p:spPr>
        <p:txBody>
          <a:bodyPr wrap="none" rtlCol="0">
            <a:spAutoFit/>
          </a:bodyPr>
          <a:lstStyle/>
          <a:p>
            <a:r>
              <a:rPr lang="en-US" dirty="0" smtClean="0"/>
              <a:t>Wherein, </a:t>
            </a:r>
            <a:endParaRPr lang="en-IN" dirty="0"/>
          </a:p>
        </p:txBody>
      </p:sp>
      <mc:AlternateContent xmlns:mc="http://schemas.openxmlformats.org/markup-compatibility/2006" xmlns:a14="http://schemas.microsoft.com/office/drawing/2010/main">
        <mc:Choice Requires="a14">
          <p:sp>
            <p:nvSpPr>
              <p:cNvPr id="9" name="TextBox 8"/>
              <p:cNvSpPr txBox="1"/>
              <p:nvPr/>
            </p:nvSpPr>
            <p:spPr>
              <a:xfrm>
                <a:off x="2137935" y="5501201"/>
                <a:ext cx="190161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IN" i="1" smtClean="0">
                              <a:latin typeface="Cambria Math" panose="02040503050406030204" pitchFamily="18" charset="0"/>
                              <a:ea typeface="Cambria Math" panose="02040503050406030204" pitchFamily="18" charset="0"/>
                            </a:rPr>
                            <m:t>𝜓</m:t>
                          </m:r>
                        </m:e>
                        <m:sub>
                          <m:r>
                            <a:rPr lang="en-US" b="0" i="1" smtClean="0">
                              <a:latin typeface="Cambria Math" panose="02040503050406030204" pitchFamily="18" charset="0"/>
                              <a:ea typeface="Cambria Math" panose="02040503050406030204" pitchFamily="18" charset="0"/>
                            </a:rPr>
                            <m:t>𝑖</m:t>
                          </m:r>
                        </m:sub>
                      </m:sSub>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𝜓</m:t>
                              </m:r>
                            </m:e>
                            <m:sub>
                              <m:r>
                                <a:rPr lang="en-US" b="0" i="1" smtClean="0">
                                  <a:latin typeface="Cambria Math" panose="02040503050406030204" pitchFamily="18" charset="0"/>
                                  <a:ea typeface="Cambria Math" panose="02040503050406030204" pitchFamily="18" charset="0"/>
                                </a:rPr>
                                <m:t>𝑖𝑛</m:t>
                              </m:r>
                            </m:sub>
                          </m:sSub>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𝑅𝑒</m:t>
                          </m:r>
                          <m:r>
                            <a:rPr lang="en-US" b="0" i="1" smtClean="0">
                              <a:latin typeface="Cambria Math" panose="02040503050406030204" pitchFamily="18" charset="0"/>
                              <a:ea typeface="Cambria Math" panose="02040503050406030204" pitchFamily="18" charset="0"/>
                            </a:rPr>
                            <m:t>𝜓</m:t>
                          </m:r>
                        </m:e>
                        <m:sub>
                          <m:r>
                            <a:rPr lang="en-US" b="0" i="1" smtClean="0">
                              <a:latin typeface="Cambria Math" panose="02040503050406030204" pitchFamily="18" charset="0"/>
                              <a:ea typeface="Cambria Math" panose="02040503050406030204" pitchFamily="18" charset="0"/>
                            </a:rPr>
                            <m:t>𝑖</m:t>
                          </m:r>
                          <m:r>
                            <a:rPr lang="en-US" b="0" i="1" smtClean="0">
                              <a:latin typeface="Cambria Math" panose="02040503050406030204" pitchFamily="18" charset="0"/>
                              <a:ea typeface="Cambria Math" panose="02040503050406030204" pitchFamily="18" charset="0"/>
                            </a:rPr>
                            <m:t>1</m:t>
                          </m:r>
                        </m:sub>
                      </m:sSub>
                    </m:oMath>
                  </m:oMathPara>
                </a14:m>
                <a:endParaRPr lang="en-IN" dirty="0"/>
              </a:p>
            </p:txBody>
          </p:sp>
        </mc:Choice>
        <mc:Fallback xmlns="">
          <p:sp>
            <p:nvSpPr>
              <p:cNvPr id="9" name="TextBox 8"/>
              <p:cNvSpPr txBox="1">
                <a:spLocks noRot="1" noChangeAspect="1" noMove="1" noResize="1" noEditPoints="1" noAdjustHandles="1" noChangeArrowheads="1" noChangeShapeType="1" noTextEdit="1"/>
              </p:cNvSpPr>
              <p:nvPr/>
            </p:nvSpPr>
            <p:spPr>
              <a:xfrm>
                <a:off x="2137935" y="5501201"/>
                <a:ext cx="1901611" cy="276999"/>
              </a:xfrm>
              <a:prstGeom prst="rect">
                <a:avLst/>
              </a:prstGeom>
              <a:blipFill rotWithShape="0">
                <a:blip r:embed="rId9"/>
                <a:stretch>
                  <a:fillRect l="-3846" t="-2174" r="-962" b="-32609"/>
                </a:stretch>
              </a:blipFill>
            </p:spPr>
            <p:txBody>
              <a:bodyPr/>
              <a:lstStyle/>
              <a:p>
                <a:r>
                  <a:rPr lang="en-IN">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5029200" y="5501201"/>
                <a:ext cx="214751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IN" i="1" smtClean="0">
                              <a:latin typeface="Cambria Math" panose="02040503050406030204" pitchFamily="18" charset="0"/>
                              <a:ea typeface="Cambria Math" panose="02040503050406030204" pitchFamily="18" charset="0"/>
                            </a:rPr>
                            <m:t>𝜓</m:t>
                          </m:r>
                        </m:e>
                        <m:sub>
                          <m:r>
                            <a:rPr lang="en-US" b="0" i="1" smtClean="0">
                              <a:latin typeface="Cambria Math" panose="02040503050406030204" pitchFamily="18" charset="0"/>
                              <a:ea typeface="Cambria Math" panose="02040503050406030204" pitchFamily="18" charset="0"/>
                            </a:rPr>
                            <m:t>𝑜</m:t>
                          </m:r>
                        </m:sub>
                      </m:sSub>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𝜓</m:t>
                              </m:r>
                            </m:e>
                            <m:sub>
                              <m:r>
                                <a:rPr lang="en-US" b="0" i="1" smtClean="0">
                                  <a:latin typeface="Cambria Math" panose="02040503050406030204" pitchFamily="18" charset="0"/>
                                  <a:ea typeface="Cambria Math" panose="02040503050406030204" pitchFamily="18" charset="0"/>
                                </a:rPr>
                                <m:t>𝑜𝑢𝑡</m:t>
                              </m:r>
                            </m:sub>
                          </m:sSub>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𝑅𝑒</m:t>
                          </m:r>
                          <m:r>
                            <a:rPr lang="en-US" b="0" i="1" smtClean="0">
                              <a:latin typeface="Cambria Math" panose="02040503050406030204" pitchFamily="18" charset="0"/>
                              <a:ea typeface="Cambria Math" panose="02040503050406030204" pitchFamily="18" charset="0"/>
                            </a:rPr>
                            <m:t>𝜓</m:t>
                          </m:r>
                        </m:e>
                        <m:sub>
                          <m:r>
                            <a:rPr lang="en-US" b="0" i="1" smtClean="0">
                              <a:latin typeface="Cambria Math" panose="02040503050406030204" pitchFamily="18" charset="0"/>
                              <a:ea typeface="Cambria Math" panose="02040503050406030204" pitchFamily="18" charset="0"/>
                            </a:rPr>
                            <m:t>𝑜</m:t>
                          </m:r>
                          <m:r>
                            <a:rPr lang="en-US" b="0" i="1" smtClean="0">
                              <a:latin typeface="Cambria Math" panose="02040503050406030204" pitchFamily="18" charset="0"/>
                              <a:ea typeface="Cambria Math" panose="02040503050406030204" pitchFamily="18" charset="0"/>
                            </a:rPr>
                            <m:t>1</m:t>
                          </m:r>
                        </m:sub>
                      </m:sSub>
                    </m:oMath>
                  </m:oMathPara>
                </a14:m>
                <a:endParaRPr lang="en-IN" dirty="0"/>
              </a:p>
            </p:txBody>
          </p:sp>
        </mc:Choice>
        <mc:Fallback xmlns="">
          <p:sp>
            <p:nvSpPr>
              <p:cNvPr id="10" name="TextBox 9"/>
              <p:cNvSpPr txBox="1">
                <a:spLocks noRot="1" noChangeAspect="1" noMove="1" noResize="1" noEditPoints="1" noAdjustHandles="1" noChangeArrowheads="1" noChangeShapeType="1" noTextEdit="1"/>
              </p:cNvSpPr>
              <p:nvPr/>
            </p:nvSpPr>
            <p:spPr>
              <a:xfrm>
                <a:off x="5029200" y="5501201"/>
                <a:ext cx="2147511" cy="276999"/>
              </a:xfrm>
              <a:prstGeom prst="rect">
                <a:avLst/>
              </a:prstGeom>
              <a:blipFill rotWithShape="0">
                <a:blip r:embed="rId10"/>
                <a:stretch>
                  <a:fillRect l="-1989" t="-2174" b="-32609"/>
                </a:stretch>
              </a:blipFill>
            </p:spPr>
            <p:txBody>
              <a:bodyPr/>
              <a:lstStyle/>
              <a:p>
                <a:r>
                  <a:rPr lang="en-IN">
                    <a:noFill/>
                  </a:rPr>
                  <a:t> </a:t>
                </a:r>
              </a:p>
            </p:txBody>
          </p:sp>
        </mc:Fallback>
      </mc:AlternateContent>
      <p:sp>
        <p:nvSpPr>
          <p:cNvPr id="11" name="TextBox 10"/>
          <p:cNvSpPr txBox="1"/>
          <p:nvPr/>
        </p:nvSpPr>
        <p:spPr>
          <a:xfrm>
            <a:off x="4265506" y="5501201"/>
            <a:ext cx="538930" cy="369332"/>
          </a:xfrm>
          <a:prstGeom prst="rect">
            <a:avLst/>
          </a:prstGeom>
          <a:noFill/>
        </p:spPr>
        <p:txBody>
          <a:bodyPr wrap="none" rtlCol="0">
            <a:spAutoFit/>
          </a:bodyPr>
          <a:lstStyle/>
          <a:p>
            <a:r>
              <a:rPr lang="en-US" dirty="0" smtClean="0"/>
              <a:t>and</a:t>
            </a:r>
            <a:endParaRPr lang="en-IN" dirty="0"/>
          </a:p>
        </p:txBody>
      </p:sp>
    </p:spTree>
    <p:extLst>
      <p:ext uri="{BB962C8B-B14F-4D97-AF65-F5344CB8AC3E}">
        <p14:creationId xmlns:p14="http://schemas.microsoft.com/office/powerpoint/2010/main" val="16491968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Drop</a:t>
            </a:r>
            <a:endParaRPr lang="en-IN"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5800" y="2948341"/>
            <a:ext cx="2362200" cy="2243574"/>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29000" y="2862657"/>
            <a:ext cx="2362200" cy="247051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72200" y="2883870"/>
            <a:ext cx="2362200" cy="2372515"/>
          </a:xfrm>
          <a:prstGeom prst="rect">
            <a:avLst/>
          </a:prstGeom>
        </p:spPr>
      </p:pic>
      <p:sp>
        <p:nvSpPr>
          <p:cNvPr id="7" name="TextBox 6"/>
          <p:cNvSpPr txBox="1"/>
          <p:nvPr/>
        </p:nvSpPr>
        <p:spPr>
          <a:xfrm>
            <a:off x="3183881" y="5867400"/>
            <a:ext cx="2988319" cy="369332"/>
          </a:xfrm>
          <a:prstGeom prst="rect">
            <a:avLst/>
          </a:prstGeom>
          <a:noFill/>
        </p:spPr>
        <p:txBody>
          <a:bodyPr wrap="none" rtlCol="0">
            <a:spAutoFit/>
          </a:bodyPr>
          <a:lstStyle/>
          <a:p>
            <a:r>
              <a:rPr lang="en-US" dirty="0" smtClean="0"/>
              <a:t>Ga = 50, Bo = 5, r = 10, m = 10</a:t>
            </a:r>
            <a:endParaRPr lang="en-IN" dirty="0"/>
          </a:p>
        </p:txBody>
      </p:sp>
    </p:spTree>
    <p:extLst>
      <p:ext uri="{BB962C8B-B14F-4D97-AF65-F5344CB8AC3E}">
        <p14:creationId xmlns:p14="http://schemas.microsoft.com/office/powerpoint/2010/main" val="29306107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IN"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Sorry solids, no equivalence for you guys!</a:t>
            </a:r>
          </a:p>
          <a:p>
            <a:pPr marL="514350" indent="-514350">
              <a:buFont typeface="+mj-lt"/>
              <a:buAutoNum type="arabicPeriod"/>
            </a:pPr>
            <a:endParaRPr lang="en-US" dirty="0"/>
          </a:p>
          <a:p>
            <a:pPr marL="514350" indent="-514350">
              <a:buFont typeface="+mj-lt"/>
              <a:buAutoNum type="arabicPeriod"/>
            </a:pPr>
            <a:r>
              <a:rPr lang="en-US" dirty="0" smtClean="0"/>
              <a:t>Fluid bubbles and drops are different too, but shapes can be similar for </a:t>
            </a:r>
            <a:r>
              <a:rPr lang="en-US" dirty="0" smtClean="0">
                <a:solidFill>
                  <a:srgbClr val="FF0000"/>
                </a:solidFill>
              </a:rPr>
              <a:t>r</a:t>
            </a:r>
            <a:r>
              <a:rPr lang="en-US" dirty="0" smtClean="0"/>
              <a:t> </a:t>
            </a:r>
            <a:r>
              <a:rPr lang="en-US" dirty="0" smtClean="0">
                <a:solidFill>
                  <a:schemeClr val="accent6">
                    <a:lumMod val="75000"/>
                  </a:schemeClr>
                </a:solidFill>
              </a:rPr>
              <a:t>close to </a:t>
            </a:r>
            <a:r>
              <a:rPr lang="en-US" dirty="0" smtClean="0">
                <a:solidFill>
                  <a:srgbClr val="FF0000"/>
                </a:solidFill>
              </a:rPr>
              <a:t>1</a:t>
            </a:r>
            <a:r>
              <a:rPr lang="en-US" dirty="0" smtClean="0"/>
              <a:t>.</a:t>
            </a:r>
          </a:p>
          <a:p>
            <a:endParaRPr lang="en-US" dirty="0"/>
          </a:p>
          <a:p>
            <a:endParaRPr lang="en-IN" dirty="0"/>
          </a:p>
        </p:txBody>
      </p:sp>
    </p:spTree>
    <p:extLst>
      <p:ext uri="{BB962C8B-B14F-4D97-AF65-F5344CB8AC3E}">
        <p14:creationId xmlns:p14="http://schemas.microsoft.com/office/powerpoint/2010/main" val="23642643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3D</a:t>
            </a:r>
            <a:endParaRPr lang="en-IN" dirty="0"/>
          </a:p>
        </p:txBody>
      </p:sp>
      <p:sp>
        <p:nvSpPr>
          <p:cNvPr id="3" name="Content Placeholder 2"/>
          <p:cNvSpPr>
            <a:spLocks noGrp="1"/>
          </p:cNvSpPr>
          <p:nvPr>
            <p:ph idx="1"/>
          </p:nvPr>
        </p:nvSpPr>
        <p:spPr/>
        <p:txBody>
          <a:bodyPr/>
          <a:lstStyle/>
          <a:p>
            <a:endParaRPr lang="en-IN"/>
          </a:p>
        </p:txBody>
      </p:sp>
    </p:spTree>
    <p:extLst>
      <p:ext uri="{BB962C8B-B14F-4D97-AF65-F5344CB8AC3E}">
        <p14:creationId xmlns:p14="http://schemas.microsoft.com/office/powerpoint/2010/main" val="29595825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8800" dirty="0" smtClean="0">
                <a:solidFill>
                  <a:srgbClr val="002060"/>
                </a:solidFill>
              </a:rPr>
              <a:t>Thanks</a:t>
            </a:r>
            <a:endParaRPr lang="en-IN" sz="8800" dirty="0">
              <a:solidFill>
                <a:srgbClr val="002060"/>
              </a:solidFill>
            </a:endParaRPr>
          </a:p>
        </p:txBody>
      </p:sp>
      <p:sp>
        <p:nvSpPr>
          <p:cNvPr id="3" name="Content Placeholder 2"/>
          <p:cNvSpPr>
            <a:spLocks noGrp="1"/>
          </p:cNvSpPr>
          <p:nvPr>
            <p:ph idx="1"/>
          </p:nvPr>
        </p:nvSpPr>
        <p:spPr>
          <a:xfrm>
            <a:off x="457200" y="2590800"/>
            <a:ext cx="8229600" cy="4525963"/>
          </a:xfrm>
        </p:spPr>
        <p:txBody>
          <a:bodyPr>
            <a:normAutofit/>
          </a:bodyPr>
          <a:lstStyle/>
          <a:p>
            <a:pPr marL="0" indent="0" algn="ctr">
              <a:buNone/>
            </a:pPr>
            <a:r>
              <a:rPr lang="en-US" sz="5400" dirty="0" smtClean="0"/>
              <a:t>IITB</a:t>
            </a:r>
          </a:p>
          <a:p>
            <a:pPr marL="0" indent="0" algn="ctr">
              <a:buNone/>
            </a:pPr>
            <a:r>
              <a:rPr lang="en-US" sz="5400" dirty="0" smtClean="0"/>
              <a:t>TIFR</a:t>
            </a:r>
          </a:p>
          <a:p>
            <a:pPr marL="0" indent="0" algn="ctr">
              <a:buNone/>
            </a:pPr>
            <a:r>
              <a:rPr lang="en-US" sz="5400" dirty="0" smtClean="0"/>
              <a:t>IITH</a:t>
            </a:r>
            <a:endParaRPr lang="en-IN" sz="5400" dirty="0"/>
          </a:p>
        </p:txBody>
      </p:sp>
    </p:spTree>
    <p:extLst>
      <p:ext uri="{BB962C8B-B14F-4D97-AF65-F5344CB8AC3E}">
        <p14:creationId xmlns:p14="http://schemas.microsoft.com/office/powerpoint/2010/main" val="5948331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Experimental verification</a:t>
            </a:r>
            <a:endParaRPr lang="en-IN" dirty="0"/>
          </a:p>
        </p:txBody>
      </p:sp>
      <p:sp>
        <p:nvSpPr>
          <p:cNvPr id="3" name="Content Placeholder 2"/>
          <p:cNvSpPr>
            <a:spLocks noGrp="1"/>
          </p:cNvSpPr>
          <p:nvPr>
            <p:ph idx="1"/>
          </p:nvPr>
        </p:nvSpPr>
        <p:spPr>
          <a:xfrm>
            <a:off x="228600" y="1600200"/>
            <a:ext cx="8458200" cy="4525963"/>
          </a:xfrm>
        </p:spPr>
        <p:txBody>
          <a:bodyPr/>
          <a:lstStyle/>
          <a:p>
            <a:r>
              <a:rPr lang="en-US" dirty="0" smtClean="0"/>
              <a:t>Bond &amp; Newton, 1928</a:t>
            </a:r>
          </a:p>
          <a:p>
            <a:endParaRPr lang="en-US" dirty="0"/>
          </a:p>
          <a:p>
            <a:r>
              <a:rPr lang="en-US" dirty="0" smtClean="0"/>
              <a:t>Spells, 1952</a:t>
            </a:r>
            <a:endParaRPr lang="en-IN" dirty="0"/>
          </a:p>
        </p:txBody>
      </p:sp>
      <p:pic>
        <p:nvPicPr>
          <p:cNvPr id="4" name="Picture 3"/>
          <p:cNvPicPr>
            <a:picLocks noChangeAspect="1"/>
          </p:cNvPicPr>
          <p:nvPr/>
        </p:nvPicPr>
        <p:blipFill>
          <a:blip r:embed="rId3"/>
          <a:stretch>
            <a:fillRect/>
          </a:stretch>
        </p:blipFill>
        <p:spPr>
          <a:xfrm>
            <a:off x="762000" y="3581400"/>
            <a:ext cx="2514600" cy="2412168"/>
          </a:xfrm>
          <a:prstGeom prst="rect">
            <a:avLst/>
          </a:prstGeom>
        </p:spPr>
      </p:pic>
      <p:sp>
        <p:nvSpPr>
          <p:cNvPr id="5" name="TextBox 4"/>
          <p:cNvSpPr txBox="1"/>
          <p:nvPr/>
        </p:nvSpPr>
        <p:spPr>
          <a:xfrm>
            <a:off x="1011211" y="6311518"/>
            <a:ext cx="7009996" cy="369332"/>
          </a:xfrm>
          <a:prstGeom prst="rect">
            <a:avLst/>
          </a:prstGeom>
          <a:noFill/>
        </p:spPr>
        <p:txBody>
          <a:bodyPr wrap="none" rtlCol="0">
            <a:spAutoFit/>
          </a:bodyPr>
          <a:lstStyle/>
          <a:p>
            <a:r>
              <a:rPr lang="en-US" dirty="0" err="1" smtClean="0"/>
              <a:t>Glycerine</a:t>
            </a:r>
            <a:r>
              <a:rPr lang="en-US" dirty="0" smtClean="0"/>
              <a:t> drop falling in castor oil (m = 1.24, r = 1.3, Ga = 0.792, Bo = 0.1)</a:t>
            </a:r>
            <a:endParaRPr lang="en-IN" dirty="0"/>
          </a:p>
        </p:txBody>
      </p:sp>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t="9666" b="27351"/>
          <a:stretch/>
        </p:blipFill>
        <p:spPr>
          <a:xfrm>
            <a:off x="5208383" y="2849563"/>
            <a:ext cx="3494459" cy="3276600"/>
          </a:xfrm>
          <a:prstGeom prst="rect">
            <a:avLst/>
          </a:prstGeom>
        </p:spPr>
      </p:pic>
      <p:cxnSp>
        <p:nvCxnSpPr>
          <p:cNvPr id="8" name="Straight Connector 7"/>
          <p:cNvCxnSpPr/>
          <p:nvPr/>
        </p:nvCxnSpPr>
        <p:spPr>
          <a:xfrm>
            <a:off x="4191000" y="3505200"/>
            <a:ext cx="0" cy="2488368"/>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5380020" y="2524347"/>
            <a:ext cx="3151184" cy="369332"/>
          </a:xfrm>
          <a:prstGeom prst="rect">
            <a:avLst/>
          </a:prstGeom>
          <a:noFill/>
        </p:spPr>
        <p:txBody>
          <a:bodyPr wrap="none" rtlCol="0">
            <a:spAutoFit/>
          </a:bodyPr>
          <a:lstStyle/>
          <a:p>
            <a:r>
              <a:rPr lang="en-US" dirty="0" smtClean="0"/>
              <a:t>Our numerical simulation result</a:t>
            </a:r>
            <a:endParaRPr lang="en-IN" dirty="0"/>
          </a:p>
        </p:txBody>
      </p:sp>
    </p:spTree>
    <p:extLst>
      <p:ext uri="{BB962C8B-B14F-4D97-AF65-F5344CB8AC3E}">
        <p14:creationId xmlns:p14="http://schemas.microsoft.com/office/powerpoint/2010/main" val="17163904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life drops </a:t>
            </a:r>
            <a:r>
              <a:rPr lang="en-US" smtClean="0"/>
              <a:t>and bubbles</a:t>
            </a:r>
            <a:endParaRPr lang="en-IN" dirty="0"/>
          </a:p>
        </p:txBody>
      </p:sp>
      <p:pic>
        <p:nvPicPr>
          <p:cNvPr id="4" name="Picture 3"/>
          <p:cNvPicPr>
            <a:picLocks noChangeAspect="1"/>
          </p:cNvPicPr>
          <p:nvPr/>
        </p:nvPicPr>
        <p:blipFill rotWithShape="1">
          <a:blip r:embed="rId2"/>
          <a:srcRect l="4929" t="10749" r="11280" b="13279"/>
          <a:stretch/>
        </p:blipFill>
        <p:spPr>
          <a:xfrm>
            <a:off x="634621" y="1219200"/>
            <a:ext cx="1946379" cy="1373915"/>
          </a:xfrm>
          <a:prstGeom prst="rect">
            <a:avLst/>
          </a:prstGeom>
        </p:spPr>
      </p:pic>
      <p:sp>
        <p:nvSpPr>
          <p:cNvPr id="5" name="TextBox 4"/>
          <p:cNvSpPr txBox="1"/>
          <p:nvPr/>
        </p:nvSpPr>
        <p:spPr>
          <a:xfrm>
            <a:off x="1025090" y="2545536"/>
            <a:ext cx="1301959" cy="369332"/>
          </a:xfrm>
          <a:prstGeom prst="rect">
            <a:avLst/>
          </a:prstGeom>
          <a:noFill/>
        </p:spPr>
        <p:txBody>
          <a:bodyPr wrap="none" rtlCol="0">
            <a:spAutoFit/>
          </a:bodyPr>
          <a:lstStyle/>
          <a:p>
            <a:r>
              <a:rPr lang="en-US" dirty="0" smtClean="0"/>
              <a:t>Spells, 1952</a:t>
            </a:r>
            <a:endParaRPr lang="en-IN"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9350" y="4812268"/>
            <a:ext cx="2305050" cy="1724025"/>
          </a:xfrm>
          <a:prstGeom prst="rect">
            <a:avLst/>
          </a:prstGeom>
        </p:spPr>
      </p:pic>
      <p:sp>
        <p:nvSpPr>
          <p:cNvPr id="9" name="TextBox 8"/>
          <p:cNvSpPr txBox="1"/>
          <p:nvPr/>
        </p:nvSpPr>
        <p:spPr>
          <a:xfrm>
            <a:off x="6430941" y="6488668"/>
            <a:ext cx="1901867" cy="369332"/>
          </a:xfrm>
          <a:prstGeom prst="rect">
            <a:avLst/>
          </a:prstGeom>
          <a:noFill/>
        </p:spPr>
        <p:txBody>
          <a:bodyPr wrap="none" rtlCol="0">
            <a:spAutoFit/>
          </a:bodyPr>
          <a:lstStyle/>
          <a:p>
            <a:r>
              <a:rPr lang="en-US" dirty="0" err="1" smtClean="0"/>
              <a:t>Landel</a:t>
            </a:r>
            <a:r>
              <a:rPr lang="en-US" dirty="0" smtClean="0"/>
              <a:t> et al., 2008</a:t>
            </a:r>
            <a:endParaRPr lang="en-IN" dirty="0"/>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4621" y="3005277"/>
            <a:ext cx="2082898" cy="1475960"/>
          </a:xfrm>
          <a:prstGeom prst="rect">
            <a:avLst/>
          </a:prstGeom>
        </p:spPr>
      </p:pic>
      <p:sp>
        <p:nvSpPr>
          <p:cNvPr id="11" name="TextBox 10"/>
          <p:cNvSpPr txBox="1"/>
          <p:nvPr/>
        </p:nvSpPr>
        <p:spPr>
          <a:xfrm>
            <a:off x="482221" y="4429568"/>
            <a:ext cx="2666179" cy="369332"/>
          </a:xfrm>
          <a:prstGeom prst="rect">
            <a:avLst/>
          </a:prstGeom>
          <a:noFill/>
        </p:spPr>
        <p:txBody>
          <a:bodyPr wrap="none" rtlCol="0">
            <a:spAutoFit/>
          </a:bodyPr>
          <a:lstStyle/>
          <a:p>
            <a:r>
              <a:rPr lang="en-US" dirty="0" err="1" smtClean="0"/>
              <a:t>Pruppacher</a:t>
            </a:r>
            <a:r>
              <a:rPr lang="en-US" dirty="0" smtClean="0"/>
              <a:t> &amp; Beard, 1969</a:t>
            </a:r>
            <a:endParaRPr lang="en-IN" dirty="0"/>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 y="4896134"/>
            <a:ext cx="3162300" cy="1524000"/>
          </a:xfrm>
          <a:prstGeom prst="rect">
            <a:avLst/>
          </a:prstGeom>
        </p:spPr>
      </p:pic>
      <p:sp>
        <p:nvSpPr>
          <p:cNvPr id="13" name="TextBox 12"/>
          <p:cNvSpPr txBox="1"/>
          <p:nvPr/>
        </p:nvSpPr>
        <p:spPr>
          <a:xfrm>
            <a:off x="952292" y="6411561"/>
            <a:ext cx="1765227" cy="369332"/>
          </a:xfrm>
          <a:prstGeom prst="rect">
            <a:avLst/>
          </a:prstGeom>
          <a:noFill/>
        </p:spPr>
        <p:txBody>
          <a:bodyPr wrap="none" rtlCol="0">
            <a:spAutoFit/>
          </a:bodyPr>
          <a:lstStyle/>
          <a:p>
            <a:r>
              <a:rPr lang="en-US" dirty="0" err="1" smtClean="0"/>
              <a:t>Villermaux</a:t>
            </a:r>
            <a:r>
              <a:rPr lang="en-US" dirty="0" smtClean="0"/>
              <a:t>, 2007</a:t>
            </a:r>
            <a:endParaRPr lang="en-IN" dirty="0"/>
          </a:p>
        </p:txBody>
      </p:sp>
      <p:sp>
        <p:nvSpPr>
          <p:cNvPr id="14" name="TextBox 13"/>
          <p:cNvSpPr txBox="1"/>
          <p:nvPr/>
        </p:nvSpPr>
        <p:spPr>
          <a:xfrm>
            <a:off x="6241547" y="2296960"/>
            <a:ext cx="2270878" cy="369332"/>
          </a:xfrm>
          <a:prstGeom prst="rect">
            <a:avLst/>
          </a:prstGeom>
          <a:noFill/>
        </p:spPr>
        <p:txBody>
          <a:bodyPr wrap="none" rtlCol="0">
            <a:spAutoFit/>
          </a:bodyPr>
          <a:lstStyle/>
          <a:p>
            <a:r>
              <a:rPr lang="en-US" dirty="0" smtClean="0"/>
              <a:t>Davenport et al., 1967</a:t>
            </a:r>
            <a:endParaRPr lang="en-IN" dirty="0"/>
          </a:p>
        </p:txBody>
      </p:sp>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98902" y="1219200"/>
            <a:ext cx="2676525" cy="1141585"/>
          </a:xfrm>
          <a:prstGeom prst="rect">
            <a:avLst/>
          </a:prstGeom>
        </p:spPr>
      </p:pic>
      <p:pic>
        <p:nvPicPr>
          <p:cNvPr id="16" name="Picture 15"/>
          <p:cNvPicPr>
            <a:picLocks noChangeAspect="1"/>
          </p:cNvPicPr>
          <p:nvPr/>
        </p:nvPicPr>
        <p:blipFill>
          <a:blip r:embed="rId7"/>
          <a:stretch>
            <a:fillRect/>
          </a:stretch>
        </p:blipFill>
        <p:spPr>
          <a:xfrm>
            <a:off x="6229350" y="2914868"/>
            <a:ext cx="2178074" cy="1395106"/>
          </a:xfrm>
          <a:prstGeom prst="rect">
            <a:avLst/>
          </a:prstGeom>
        </p:spPr>
      </p:pic>
      <p:sp>
        <p:nvSpPr>
          <p:cNvPr id="17" name="TextBox 16"/>
          <p:cNvSpPr txBox="1"/>
          <p:nvPr/>
        </p:nvSpPr>
        <p:spPr>
          <a:xfrm>
            <a:off x="6229350" y="4305443"/>
            <a:ext cx="2208746" cy="369332"/>
          </a:xfrm>
          <a:prstGeom prst="rect">
            <a:avLst/>
          </a:prstGeom>
          <a:noFill/>
        </p:spPr>
        <p:txBody>
          <a:bodyPr wrap="none" rtlCol="0">
            <a:spAutoFit/>
          </a:bodyPr>
          <a:lstStyle/>
          <a:p>
            <a:r>
              <a:rPr lang="en-US" dirty="0" err="1" smtClean="0"/>
              <a:t>Bhaga</a:t>
            </a:r>
            <a:r>
              <a:rPr lang="en-US" dirty="0" smtClean="0"/>
              <a:t> &amp; Weber, 1981</a:t>
            </a:r>
            <a:endParaRPr lang="en-IN" dirty="0"/>
          </a:p>
        </p:txBody>
      </p:sp>
    </p:spTree>
    <p:extLst>
      <p:ext uri="{BB962C8B-B14F-4D97-AF65-F5344CB8AC3E}">
        <p14:creationId xmlns:p14="http://schemas.microsoft.com/office/powerpoint/2010/main" val="25562171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quick fact</a:t>
            </a:r>
            <a:endParaRPr lang="en-IN"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41722" y="1576168"/>
            <a:ext cx="1300163" cy="1828801"/>
          </a:xfrm>
        </p:spPr>
      </p:pic>
      <p:sp>
        <p:nvSpPr>
          <p:cNvPr id="5" name="TextBox 4"/>
          <p:cNvSpPr txBox="1"/>
          <p:nvPr/>
        </p:nvSpPr>
        <p:spPr>
          <a:xfrm>
            <a:off x="27296" y="3409285"/>
            <a:ext cx="3495765" cy="369332"/>
          </a:xfrm>
          <a:prstGeom prst="rect">
            <a:avLst/>
          </a:prstGeom>
          <a:noFill/>
        </p:spPr>
        <p:txBody>
          <a:bodyPr wrap="none" rtlCol="0">
            <a:spAutoFit/>
          </a:bodyPr>
          <a:lstStyle/>
          <a:p>
            <a:r>
              <a:rPr lang="en-US" dirty="0" smtClean="0"/>
              <a:t>How most of us think of a rain drop</a:t>
            </a:r>
            <a:endParaRPr lang="en-IN"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4131861"/>
            <a:ext cx="2362200" cy="1650304"/>
          </a:xfrm>
          <a:prstGeom prst="rect">
            <a:avLst/>
          </a:prstGeom>
        </p:spPr>
      </p:pic>
      <p:sp>
        <p:nvSpPr>
          <p:cNvPr id="8" name="Oval Callout 7"/>
          <p:cNvSpPr/>
          <p:nvPr/>
        </p:nvSpPr>
        <p:spPr>
          <a:xfrm>
            <a:off x="6248399" y="2438400"/>
            <a:ext cx="2699077" cy="1702496"/>
          </a:xfrm>
          <a:prstGeom prst="wedgeEllipseCallout">
            <a:avLst>
              <a:gd name="adj1" fmla="val -34485"/>
              <a:gd name="adj2" fmla="val 71318"/>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They don’t understand our Newtonian feelings</a:t>
            </a:r>
            <a:endParaRPr lang="en-IN" dirty="0">
              <a:solidFill>
                <a:schemeClr val="tx1"/>
              </a:solidFill>
            </a:endParaRPr>
          </a:p>
        </p:txBody>
      </p:sp>
      <p:sp>
        <p:nvSpPr>
          <p:cNvPr id="7" name="TextBox 6"/>
          <p:cNvSpPr txBox="1"/>
          <p:nvPr/>
        </p:nvSpPr>
        <p:spPr>
          <a:xfrm>
            <a:off x="838200" y="5563910"/>
            <a:ext cx="5695662" cy="646331"/>
          </a:xfrm>
          <a:prstGeom prst="rect">
            <a:avLst/>
          </a:prstGeom>
          <a:noFill/>
        </p:spPr>
        <p:txBody>
          <a:bodyPr wrap="none" rtlCol="0">
            <a:spAutoFit/>
          </a:bodyPr>
          <a:lstStyle/>
          <a:p>
            <a:r>
              <a:rPr lang="en-US" dirty="0" smtClean="0"/>
              <a:t>Photo of a falling water drop by Edgerton. </a:t>
            </a:r>
          </a:p>
          <a:p>
            <a:r>
              <a:rPr lang="en-IN" i="1" dirty="0" smtClean="0"/>
              <a:t>Flash</a:t>
            </a:r>
            <a:r>
              <a:rPr lang="en-IN" i="1" dirty="0"/>
              <a:t>! Seeing the Unseen by Ultra High-Speed Photography</a:t>
            </a:r>
            <a:endParaRPr lang="en-IN" dirty="0"/>
          </a:p>
        </p:txBody>
      </p:sp>
    </p:spTree>
    <p:extLst>
      <p:ext uri="{BB962C8B-B14F-4D97-AF65-F5344CB8AC3E}">
        <p14:creationId xmlns:p14="http://schemas.microsoft.com/office/powerpoint/2010/main" val="11591918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Understanding bubbles and drops</a:t>
            </a:r>
            <a:endParaRPr lang="en-IN" dirty="0"/>
          </a:p>
        </p:txBody>
      </p:sp>
      <p:sp>
        <p:nvSpPr>
          <p:cNvPr id="3" name="Content Placeholder 2"/>
          <p:cNvSpPr>
            <a:spLocks noGrp="1"/>
          </p:cNvSpPr>
          <p:nvPr>
            <p:ph idx="1"/>
          </p:nvPr>
        </p:nvSpPr>
        <p:spPr/>
        <p:txBody>
          <a:bodyPr/>
          <a:lstStyle/>
          <a:p>
            <a:r>
              <a:rPr lang="en-US" dirty="0" smtClean="0"/>
              <a:t>A fluid phase in another one.</a:t>
            </a:r>
          </a:p>
          <a:p>
            <a:endParaRPr lang="en-US" dirty="0"/>
          </a:p>
          <a:p>
            <a:r>
              <a:rPr lang="en-US" dirty="0" err="1" smtClean="0"/>
              <a:t>Navier</a:t>
            </a:r>
            <a:r>
              <a:rPr lang="en-US" dirty="0" smtClean="0"/>
              <a:t>-Stokes equations:</a:t>
            </a:r>
          </a:p>
          <a:p>
            <a:pPr marL="0" indent="0">
              <a:buNone/>
            </a:pPr>
            <a:endParaRPr lang="en-US" dirty="0" smtClean="0"/>
          </a:p>
          <a:p>
            <a:pPr marL="0" indent="0">
              <a:buNone/>
            </a:pPr>
            <a:r>
              <a:rPr lang="en-US" dirty="0" smtClean="0"/>
              <a:t>From Buckingham </a:t>
            </a:r>
            <a:r>
              <a:rPr lang="el-GR" dirty="0" smtClean="0"/>
              <a:t>π</a:t>
            </a:r>
            <a:r>
              <a:rPr lang="en-US" dirty="0" smtClean="0"/>
              <a:t> theorem, 4 parameters are enough to describe a unique state of the system.</a:t>
            </a:r>
          </a:p>
          <a:p>
            <a:pPr marL="0" indent="0">
              <a:buNone/>
            </a:pPr>
            <a:endParaRPr lang="en-IN" dirty="0"/>
          </a:p>
        </p:txBody>
      </p:sp>
      <p:sp>
        <p:nvSpPr>
          <p:cNvPr id="4" name="TextBox 3"/>
          <p:cNvSpPr txBox="1"/>
          <p:nvPr/>
        </p:nvSpPr>
        <p:spPr>
          <a:xfrm>
            <a:off x="1275827" y="5210033"/>
            <a:ext cx="753732" cy="707886"/>
          </a:xfrm>
          <a:prstGeom prst="rect">
            <a:avLst/>
          </a:prstGeom>
          <a:noFill/>
        </p:spPr>
        <p:txBody>
          <a:bodyPr wrap="none" rtlCol="0">
            <a:spAutoFit/>
          </a:bodyPr>
          <a:lstStyle/>
          <a:p>
            <a:r>
              <a:rPr lang="en-US" sz="4000" dirty="0" smtClean="0">
                <a:solidFill>
                  <a:srgbClr val="0070C0"/>
                </a:solidFill>
              </a:rPr>
              <a:t>Ga</a:t>
            </a:r>
            <a:endParaRPr lang="en-IN" sz="4000" dirty="0">
              <a:solidFill>
                <a:srgbClr val="0070C0"/>
              </a:solidFill>
            </a:endParaRPr>
          </a:p>
        </p:txBody>
      </p:sp>
      <p:sp>
        <p:nvSpPr>
          <p:cNvPr id="5" name="TextBox 4"/>
          <p:cNvSpPr txBox="1"/>
          <p:nvPr/>
        </p:nvSpPr>
        <p:spPr>
          <a:xfrm>
            <a:off x="3499241" y="5210033"/>
            <a:ext cx="734496" cy="707886"/>
          </a:xfrm>
          <a:prstGeom prst="rect">
            <a:avLst/>
          </a:prstGeom>
          <a:noFill/>
        </p:spPr>
        <p:txBody>
          <a:bodyPr wrap="none" rtlCol="0">
            <a:spAutoFit/>
          </a:bodyPr>
          <a:lstStyle/>
          <a:p>
            <a:r>
              <a:rPr lang="en-US" sz="4000" dirty="0" smtClean="0">
                <a:solidFill>
                  <a:srgbClr val="0070C0"/>
                </a:solidFill>
              </a:rPr>
              <a:t>Bo</a:t>
            </a:r>
            <a:endParaRPr lang="en-IN" sz="4000" dirty="0">
              <a:solidFill>
                <a:srgbClr val="0070C0"/>
              </a:solidFill>
            </a:endParaRPr>
          </a:p>
        </p:txBody>
      </p:sp>
      <p:sp>
        <p:nvSpPr>
          <p:cNvPr id="6" name="TextBox 5"/>
          <p:cNvSpPr txBox="1"/>
          <p:nvPr/>
        </p:nvSpPr>
        <p:spPr>
          <a:xfrm>
            <a:off x="5142450" y="5181600"/>
            <a:ext cx="595035" cy="707886"/>
          </a:xfrm>
          <a:prstGeom prst="rect">
            <a:avLst/>
          </a:prstGeom>
          <a:noFill/>
        </p:spPr>
        <p:txBody>
          <a:bodyPr wrap="none" rtlCol="0">
            <a:spAutoFit/>
          </a:bodyPr>
          <a:lstStyle/>
          <a:p>
            <a:r>
              <a:rPr lang="en-US" sz="4000" dirty="0">
                <a:solidFill>
                  <a:srgbClr val="0070C0"/>
                </a:solidFill>
              </a:rPr>
              <a:t>m</a:t>
            </a:r>
            <a:endParaRPr lang="en-IN" sz="4000" dirty="0">
              <a:solidFill>
                <a:srgbClr val="0070C0"/>
              </a:solidFill>
            </a:endParaRPr>
          </a:p>
        </p:txBody>
      </p:sp>
      <p:sp>
        <p:nvSpPr>
          <p:cNvPr id="7" name="TextBox 6"/>
          <p:cNvSpPr txBox="1"/>
          <p:nvPr/>
        </p:nvSpPr>
        <p:spPr>
          <a:xfrm>
            <a:off x="6646198" y="5211170"/>
            <a:ext cx="364202" cy="707886"/>
          </a:xfrm>
          <a:prstGeom prst="rect">
            <a:avLst/>
          </a:prstGeom>
          <a:noFill/>
        </p:spPr>
        <p:txBody>
          <a:bodyPr wrap="none" rtlCol="0">
            <a:spAutoFit/>
          </a:bodyPr>
          <a:lstStyle/>
          <a:p>
            <a:r>
              <a:rPr lang="en-US" sz="4000" dirty="0">
                <a:solidFill>
                  <a:srgbClr val="0070C0"/>
                </a:solidFill>
              </a:rPr>
              <a:t>r</a:t>
            </a:r>
            <a:endParaRPr lang="en-IN" sz="4000" dirty="0">
              <a:solidFill>
                <a:srgbClr val="0070C0"/>
              </a:solidFill>
            </a:endParaRPr>
          </a:p>
        </p:txBody>
      </p:sp>
      <p:pic>
        <p:nvPicPr>
          <p:cNvPr id="9" name="Picture 8"/>
          <p:cNvPicPr>
            <a:picLocks noChangeAspect="1"/>
          </p:cNvPicPr>
          <p:nvPr/>
        </p:nvPicPr>
        <p:blipFill rotWithShape="1">
          <a:blip r:embed="rId2"/>
          <a:srcRect l="28731" t="-5086"/>
          <a:stretch/>
        </p:blipFill>
        <p:spPr>
          <a:xfrm>
            <a:off x="668866" y="5946352"/>
            <a:ext cx="2034367" cy="454191"/>
          </a:xfrm>
          <a:prstGeom prst="rect">
            <a:avLst/>
          </a:prstGeom>
        </p:spPr>
      </p:pic>
      <p:pic>
        <p:nvPicPr>
          <p:cNvPr id="10" name="Picture 9"/>
          <p:cNvPicPr>
            <a:picLocks noChangeAspect="1"/>
          </p:cNvPicPr>
          <p:nvPr/>
        </p:nvPicPr>
        <p:blipFill>
          <a:blip r:embed="rId3"/>
          <a:stretch>
            <a:fillRect/>
          </a:stretch>
        </p:blipFill>
        <p:spPr>
          <a:xfrm>
            <a:off x="3200400" y="5946352"/>
            <a:ext cx="1239078" cy="433689"/>
          </a:xfrm>
          <a:prstGeom prst="rect">
            <a:avLst/>
          </a:prstGeom>
        </p:spPr>
      </p:pic>
      <p:pic>
        <p:nvPicPr>
          <p:cNvPr id="11" name="Picture 10"/>
          <p:cNvPicPr>
            <a:picLocks noChangeAspect="1"/>
          </p:cNvPicPr>
          <p:nvPr/>
        </p:nvPicPr>
        <p:blipFill>
          <a:blip r:embed="rId4"/>
          <a:stretch>
            <a:fillRect/>
          </a:stretch>
        </p:blipFill>
        <p:spPr>
          <a:xfrm>
            <a:off x="6400800" y="5996174"/>
            <a:ext cx="817207" cy="322590"/>
          </a:xfrm>
          <a:prstGeom prst="rect">
            <a:avLst/>
          </a:prstGeom>
        </p:spPr>
      </p:pic>
      <p:pic>
        <p:nvPicPr>
          <p:cNvPr id="12" name="Picture 11"/>
          <p:cNvPicPr>
            <a:picLocks noChangeAspect="1"/>
          </p:cNvPicPr>
          <p:nvPr/>
        </p:nvPicPr>
        <p:blipFill>
          <a:blip r:embed="rId5"/>
          <a:stretch>
            <a:fillRect/>
          </a:stretch>
        </p:blipFill>
        <p:spPr>
          <a:xfrm>
            <a:off x="5029200" y="5985783"/>
            <a:ext cx="935393" cy="322942"/>
          </a:xfrm>
          <a:prstGeom prst="rect">
            <a:avLst/>
          </a:prstGeom>
        </p:spPr>
      </p:pic>
    </p:spTree>
    <p:extLst>
      <p:ext uri="{BB962C8B-B14F-4D97-AF65-F5344CB8AC3E}">
        <p14:creationId xmlns:p14="http://schemas.microsoft.com/office/powerpoint/2010/main" val="5212029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Bubbles (r &lt; 1)</a:t>
            </a:r>
            <a:endParaRPr lang="en-IN" dirty="0"/>
          </a:p>
        </p:txBody>
      </p:sp>
      <p:pic>
        <p:nvPicPr>
          <p:cNvPr id="4" name="Picture 3"/>
          <p:cNvPicPr>
            <a:picLocks noChangeAspect="1"/>
          </p:cNvPicPr>
          <p:nvPr/>
        </p:nvPicPr>
        <p:blipFill>
          <a:blip r:embed="rId3"/>
          <a:stretch>
            <a:fillRect/>
          </a:stretch>
        </p:blipFill>
        <p:spPr>
          <a:xfrm>
            <a:off x="3048000" y="1810570"/>
            <a:ext cx="2756836" cy="283763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676400"/>
            <a:ext cx="2881952" cy="2819914"/>
          </a:xfrm>
          <a:prstGeom prst="rect">
            <a:avLst/>
          </a:prstGeom>
        </p:spPr>
      </p:pic>
      <p:sp>
        <p:nvSpPr>
          <p:cNvPr id="11" name="TextBox 10"/>
          <p:cNvSpPr txBox="1"/>
          <p:nvPr/>
        </p:nvSpPr>
        <p:spPr>
          <a:xfrm>
            <a:off x="2823765" y="5715000"/>
            <a:ext cx="3554178" cy="369332"/>
          </a:xfrm>
          <a:prstGeom prst="rect">
            <a:avLst/>
          </a:prstGeom>
          <a:noFill/>
        </p:spPr>
        <p:txBody>
          <a:bodyPr wrap="none" rtlCol="0">
            <a:spAutoFit/>
          </a:bodyPr>
          <a:lstStyle/>
          <a:p>
            <a:r>
              <a:rPr lang="en-US" dirty="0" smtClean="0"/>
              <a:t>Different systems involving bubbles.</a:t>
            </a:r>
            <a:endParaRPr lang="en-IN" dirty="0"/>
          </a:p>
        </p:txBody>
      </p:sp>
      <p:sp>
        <p:nvSpPr>
          <p:cNvPr id="12" name="TextBox 11"/>
          <p:cNvSpPr txBox="1"/>
          <p:nvPr/>
        </p:nvSpPr>
        <p:spPr>
          <a:xfrm>
            <a:off x="492457" y="5041132"/>
            <a:ext cx="1808765" cy="369332"/>
          </a:xfrm>
          <a:prstGeom prst="rect">
            <a:avLst/>
          </a:prstGeom>
          <a:noFill/>
        </p:spPr>
        <p:txBody>
          <a:bodyPr wrap="none" rtlCol="0">
            <a:spAutoFit/>
          </a:bodyPr>
          <a:lstStyle/>
          <a:p>
            <a:r>
              <a:rPr lang="en-US" dirty="0" err="1" smtClean="0"/>
              <a:t>Tryggvason</a:t>
            </a:r>
            <a:r>
              <a:rPr lang="en-US" dirty="0" smtClean="0"/>
              <a:t>, 2007</a:t>
            </a:r>
            <a:endParaRPr lang="en-IN" dirty="0"/>
          </a:p>
        </p:txBody>
      </p:sp>
      <p:sp>
        <p:nvSpPr>
          <p:cNvPr id="13" name="TextBox 12"/>
          <p:cNvSpPr txBox="1"/>
          <p:nvPr/>
        </p:nvSpPr>
        <p:spPr>
          <a:xfrm>
            <a:off x="3374409" y="5066153"/>
            <a:ext cx="2077941" cy="369332"/>
          </a:xfrm>
          <a:prstGeom prst="rect">
            <a:avLst/>
          </a:prstGeom>
          <a:noFill/>
        </p:spPr>
        <p:txBody>
          <a:bodyPr wrap="none" rtlCol="0">
            <a:spAutoFit/>
          </a:bodyPr>
          <a:lstStyle/>
          <a:p>
            <a:r>
              <a:rPr lang="en-US" dirty="0" err="1" smtClean="0"/>
              <a:t>Veldhuis</a:t>
            </a:r>
            <a:r>
              <a:rPr lang="en-US" dirty="0" smtClean="0"/>
              <a:t> et al., 2007</a:t>
            </a:r>
            <a:endParaRPr lang="en-IN" dirty="0"/>
          </a:p>
        </p:txBody>
      </p:sp>
      <p:sp>
        <p:nvSpPr>
          <p:cNvPr id="14" name="Rectangle 13"/>
          <p:cNvSpPr/>
          <p:nvPr/>
        </p:nvSpPr>
        <p:spPr>
          <a:xfrm>
            <a:off x="6553200" y="1676400"/>
            <a:ext cx="1981200" cy="2971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16" name="Straight Connector 15"/>
          <p:cNvCxnSpPr>
            <a:stCxn id="14" idx="0"/>
            <a:endCxn id="14" idx="2"/>
          </p:cNvCxnSpPr>
          <p:nvPr/>
        </p:nvCxnSpPr>
        <p:spPr>
          <a:xfrm>
            <a:off x="7543800" y="1676400"/>
            <a:ext cx="0" cy="2971800"/>
          </a:xfrm>
          <a:prstGeom prst="line">
            <a:avLst/>
          </a:prstGeom>
          <a:ln>
            <a:solidFill>
              <a:schemeClr val="tx1"/>
            </a:solidFill>
            <a:prstDash val="lgDashDot"/>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7315200" y="2667000"/>
            <a:ext cx="457200" cy="457200"/>
          </a:xfrm>
          <a:prstGeom prst="ellipse">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8" name="TextBox 17"/>
          <p:cNvSpPr txBox="1"/>
          <p:nvPr/>
        </p:nvSpPr>
        <p:spPr>
          <a:xfrm>
            <a:off x="6858000" y="5040868"/>
            <a:ext cx="1526572" cy="369332"/>
          </a:xfrm>
          <a:prstGeom prst="rect">
            <a:avLst/>
          </a:prstGeom>
          <a:noFill/>
        </p:spPr>
        <p:txBody>
          <a:bodyPr wrap="none" rtlCol="0">
            <a:spAutoFit/>
          </a:bodyPr>
          <a:lstStyle/>
          <a:p>
            <a:r>
              <a:rPr lang="en-US" dirty="0" smtClean="0"/>
              <a:t>My work, now</a:t>
            </a:r>
            <a:endParaRPr lang="en-IN" dirty="0"/>
          </a:p>
        </p:txBody>
      </p:sp>
    </p:spTree>
    <p:extLst>
      <p:ext uri="{BB962C8B-B14F-4D97-AF65-F5344CB8AC3E}">
        <p14:creationId xmlns:p14="http://schemas.microsoft.com/office/powerpoint/2010/main" val="13394743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Drops (r &gt; 1)</a:t>
            </a:r>
            <a:endParaRPr lang="en-IN" dirty="0"/>
          </a:p>
        </p:txBody>
      </p:sp>
      <p:pic>
        <p:nvPicPr>
          <p:cNvPr id="5" name="Picture 4"/>
          <p:cNvPicPr>
            <a:picLocks noChangeAspect="1"/>
          </p:cNvPicPr>
          <p:nvPr/>
        </p:nvPicPr>
        <p:blipFill>
          <a:blip r:embed="rId3"/>
          <a:stretch>
            <a:fillRect/>
          </a:stretch>
        </p:blipFill>
        <p:spPr>
          <a:xfrm>
            <a:off x="375313" y="1615800"/>
            <a:ext cx="3360649" cy="1910557"/>
          </a:xfrm>
          <a:prstGeom prst="rect">
            <a:avLst/>
          </a:prstGeom>
        </p:spPr>
      </p:pic>
      <p:sp>
        <p:nvSpPr>
          <p:cNvPr id="6" name="TextBox 5"/>
          <p:cNvSpPr txBox="1"/>
          <p:nvPr/>
        </p:nvSpPr>
        <p:spPr>
          <a:xfrm>
            <a:off x="1347305" y="3547966"/>
            <a:ext cx="1765227" cy="369332"/>
          </a:xfrm>
          <a:prstGeom prst="rect">
            <a:avLst/>
          </a:prstGeom>
          <a:noFill/>
        </p:spPr>
        <p:txBody>
          <a:bodyPr wrap="none" rtlCol="0">
            <a:spAutoFit/>
          </a:bodyPr>
          <a:lstStyle/>
          <a:p>
            <a:r>
              <a:rPr lang="en-US" dirty="0" err="1" smtClean="0"/>
              <a:t>Villermaux</a:t>
            </a:r>
            <a:r>
              <a:rPr lang="en-US" dirty="0" smtClean="0"/>
              <a:t>, 2007</a:t>
            </a:r>
            <a:endParaRPr lang="en-IN" dirty="0"/>
          </a:p>
        </p:txBody>
      </p:sp>
      <p:sp>
        <p:nvSpPr>
          <p:cNvPr id="7" name="Rectangle 6"/>
          <p:cNvSpPr/>
          <p:nvPr/>
        </p:nvSpPr>
        <p:spPr>
          <a:xfrm>
            <a:off x="6553200" y="1676400"/>
            <a:ext cx="1981200" cy="2971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cxnSp>
        <p:nvCxnSpPr>
          <p:cNvPr id="8" name="Straight Connector 7"/>
          <p:cNvCxnSpPr>
            <a:stCxn id="7" idx="0"/>
            <a:endCxn id="7" idx="2"/>
          </p:cNvCxnSpPr>
          <p:nvPr/>
        </p:nvCxnSpPr>
        <p:spPr>
          <a:xfrm>
            <a:off x="7543800" y="1676400"/>
            <a:ext cx="0" cy="2971800"/>
          </a:xfrm>
          <a:prstGeom prst="line">
            <a:avLst/>
          </a:prstGeom>
          <a:ln>
            <a:solidFill>
              <a:schemeClr val="tx1"/>
            </a:solidFill>
            <a:prstDash val="lgDashDot"/>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7315200" y="2667000"/>
            <a:ext cx="457200" cy="457200"/>
          </a:xfrm>
          <a:prstGeom prst="ellipse">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TextBox 9"/>
          <p:cNvSpPr txBox="1"/>
          <p:nvPr/>
        </p:nvSpPr>
        <p:spPr>
          <a:xfrm>
            <a:off x="6858000" y="5040868"/>
            <a:ext cx="1526572" cy="369332"/>
          </a:xfrm>
          <a:prstGeom prst="rect">
            <a:avLst/>
          </a:prstGeom>
          <a:noFill/>
        </p:spPr>
        <p:txBody>
          <a:bodyPr wrap="none" rtlCol="0">
            <a:spAutoFit/>
          </a:bodyPr>
          <a:lstStyle/>
          <a:p>
            <a:r>
              <a:rPr lang="en-US" dirty="0" smtClean="0"/>
              <a:t>My work, now</a:t>
            </a:r>
            <a:endParaRPr lang="en-IN" dirty="0"/>
          </a:p>
        </p:txBody>
      </p:sp>
      <p:sp>
        <p:nvSpPr>
          <p:cNvPr id="11" name="TextBox 10"/>
          <p:cNvSpPr txBox="1"/>
          <p:nvPr/>
        </p:nvSpPr>
        <p:spPr>
          <a:xfrm>
            <a:off x="375313" y="5181600"/>
            <a:ext cx="4114653" cy="646331"/>
          </a:xfrm>
          <a:prstGeom prst="rect">
            <a:avLst/>
          </a:prstGeom>
          <a:noFill/>
        </p:spPr>
        <p:txBody>
          <a:bodyPr wrap="none" rtlCol="0">
            <a:spAutoFit/>
          </a:bodyPr>
          <a:lstStyle/>
          <a:p>
            <a:r>
              <a:rPr lang="en-US" dirty="0" smtClean="0"/>
              <a:t>As compared to bubbles, </a:t>
            </a:r>
          </a:p>
          <a:p>
            <a:r>
              <a:rPr lang="en-US" dirty="0" smtClean="0"/>
              <a:t>not a lot of work has been done on drops.</a:t>
            </a:r>
            <a:endParaRPr lang="en-IN" dirty="0"/>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09484" y="2034754"/>
            <a:ext cx="1826638" cy="1294372"/>
          </a:xfrm>
          <a:prstGeom prst="rect">
            <a:avLst/>
          </a:prstGeom>
        </p:spPr>
      </p:pic>
      <p:sp>
        <p:nvSpPr>
          <p:cNvPr id="13" name="TextBox 12"/>
          <p:cNvSpPr txBox="1"/>
          <p:nvPr/>
        </p:nvSpPr>
        <p:spPr>
          <a:xfrm>
            <a:off x="3841971" y="3341691"/>
            <a:ext cx="2666179" cy="369332"/>
          </a:xfrm>
          <a:prstGeom prst="rect">
            <a:avLst/>
          </a:prstGeom>
          <a:noFill/>
        </p:spPr>
        <p:txBody>
          <a:bodyPr wrap="none" rtlCol="0">
            <a:spAutoFit/>
          </a:bodyPr>
          <a:lstStyle/>
          <a:p>
            <a:r>
              <a:rPr lang="en-US" dirty="0" err="1" smtClean="0"/>
              <a:t>Pruppacher</a:t>
            </a:r>
            <a:r>
              <a:rPr lang="en-US" dirty="0" smtClean="0"/>
              <a:t> &amp; Beard, 1969</a:t>
            </a:r>
            <a:endParaRPr lang="en-IN" dirty="0"/>
          </a:p>
        </p:txBody>
      </p:sp>
    </p:spTree>
    <p:extLst>
      <p:ext uri="{BB962C8B-B14F-4D97-AF65-F5344CB8AC3E}">
        <p14:creationId xmlns:p14="http://schemas.microsoft.com/office/powerpoint/2010/main" val="148785277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4560</TotalTime>
  <Words>1245</Words>
  <Application>Microsoft Office PowerPoint</Application>
  <PresentationFormat>On-screen Show (4:3)</PresentationFormat>
  <Paragraphs>167</Paragraphs>
  <Slides>33</Slides>
  <Notes>13</Notes>
  <HiddenSlides>2</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Cambria Math</vt:lpstr>
      <vt:lpstr>Verdana</vt:lpstr>
      <vt:lpstr>Office Theme</vt:lpstr>
      <vt:lpstr>Bubbles and Drops</vt:lpstr>
      <vt:lpstr>The internal circulation; wow!</vt:lpstr>
      <vt:lpstr>What about larger inertia</vt:lpstr>
      <vt:lpstr>Experimental verification</vt:lpstr>
      <vt:lpstr>Real life drops and bubbles</vt:lpstr>
      <vt:lpstr>A quick fact</vt:lpstr>
      <vt:lpstr>Understanding bubbles and drops</vt:lpstr>
      <vt:lpstr>Bubbles (r &lt; 1)</vt:lpstr>
      <vt:lpstr>Drops (r &gt; 1)</vt:lpstr>
      <vt:lpstr>Diffuse Interface method</vt:lpstr>
      <vt:lpstr>Equations</vt:lpstr>
      <vt:lpstr>PowerPoint Presentation</vt:lpstr>
      <vt:lpstr>Restriction on diffusive fluxes (incompressibility):</vt:lpstr>
      <vt:lpstr>PowerPoint Presentation</vt:lpstr>
      <vt:lpstr>Movies</vt:lpstr>
      <vt:lpstr>My focus || Proposal</vt:lpstr>
      <vt:lpstr>My Poster at Fluids Days’13</vt:lpstr>
      <vt:lpstr>What about it</vt:lpstr>
      <vt:lpstr>Is there equivalence</vt:lpstr>
      <vt:lpstr>Any guesses?</vt:lpstr>
      <vt:lpstr>PowerPoint Presentation</vt:lpstr>
      <vt:lpstr>Bubble and Drop</vt:lpstr>
      <vt:lpstr>Any guesses?</vt:lpstr>
      <vt:lpstr>r close to unity</vt:lpstr>
      <vt:lpstr>Simplistic model</vt:lpstr>
      <vt:lpstr>PowerPoint Presentation</vt:lpstr>
      <vt:lpstr>PowerPoint Presentation</vt:lpstr>
      <vt:lpstr>So why are they different</vt:lpstr>
      <vt:lpstr>Transience: where the action takes place</vt:lpstr>
      <vt:lpstr>Drop</vt:lpstr>
      <vt:lpstr>Conclusion</vt:lpstr>
      <vt:lpstr>3D</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Bubbles and Drops</dc:title>
  <dc:creator>Manoj</dc:creator>
  <cp:lastModifiedBy>manoj</cp:lastModifiedBy>
  <cp:revision>159</cp:revision>
  <dcterms:created xsi:type="dcterms:W3CDTF">2013-11-25T07:08:06Z</dcterms:created>
  <dcterms:modified xsi:type="dcterms:W3CDTF">2014-01-07T06:58:04Z</dcterms:modified>
</cp:coreProperties>
</file>