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1"/>
  </p:sldMasterIdLst>
  <p:notesMasterIdLst>
    <p:notesMasterId r:id="rId22"/>
  </p:notesMasterIdLst>
  <p:sldIdLst>
    <p:sldId id="256" r:id="rId2"/>
    <p:sldId id="278" r:id="rId3"/>
    <p:sldId id="263" r:id="rId4"/>
    <p:sldId id="264" r:id="rId5"/>
    <p:sldId id="270" r:id="rId6"/>
    <p:sldId id="262" r:id="rId7"/>
    <p:sldId id="265" r:id="rId8"/>
    <p:sldId id="271" r:id="rId9"/>
    <p:sldId id="272" r:id="rId10"/>
    <p:sldId id="273" r:id="rId11"/>
    <p:sldId id="276" r:id="rId12"/>
    <p:sldId id="279" r:id="rId13"/>
    <p:sldId id="274" r:id="rId14"/>
    <p:sldId id="282" r:id="rId15"/>
    <p:sldId id="283" r:id="rId16"/>
    <p:sldId id="275" r:id="rId17"/>
    <p:sldId id="266" r:id="rId18"/>
    <p:sldId id="277" r:id="rId19"/>
    <p:sldId id="280" r:id="rId20"/>
    <p:sldId id="281" r:id="rId21"/>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162" y="13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Shape 3"/>
          <p:cNvSpPr txBox="1">
            <a:spLocks noGrp="1"/>
          </p:cNvSpPr>
          <p:nvPr>
            <p:ph type="body" idx="1"/>
          </p:nvPr>
        </p:nvSpPr>
        <p:spPr>
          <a:xfrm>
            <a:off x="685800" y="4343400"/>
            <a:ext cx="5486399" cy="4114800"/>
          </a:xfrm>
          <a:prstGeom prst="rect">
            <a:avLst/>
          </a:prstGeom>
        </p:spPr>
        <p:txBody>
          <a:bodyPr lIns="91425" tIns="91425" rIns="91425" bIns="91425" anchor="t" anchorCtr="0"/>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a:endParaRPr/>
          </a:p>
        </p:txBody>
      </p:sp>
    </p:spTree>
    <p:extLst>
      <p:ext uri="{BB962C8B-B14F-4D97-AF65-F5344CB8AC3E}">
        <p14:creationId xmlns:p14="http://schemas.microsoft.com/office/powerpoint/2010/main" val="4226346338"/>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 name="Shape 10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extLst>
      <p:ext uri="{BB962C8B-B14F-4D97-AF65-F5344CB8AC3E}">
        <p14:creationId xmlns:p14="http://schemas.microsoft.com/office/powerpoint/2010/main" val="1792091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8" name="Shape 13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extLst>
      <p:ext uri="{BB962C8B-B14F-4D97-AF65-F5344CB8AC3E}">
        <p14:creationId xmlns:p14="http://schemas.microsoft.com/office/powerpoint/2010/main" val="3651551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2" name="Shape 13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extLst>
      <p:ext uri="{BB962C8B-B14F-4D97-AF65-F5344CB8AC3E}">
        <p14:creationId xmlns:p14="http://schemas.microsoft.com/office/powerpoint/2010/main" val="18708749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1" name="Shape 12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extLst>
      <p:ext uri="{BB962C8B-B14F-4D97-AF65-F5344CB8AC3E}">
        <p14:creationId xmlns:p14="http://schemas.microsoft.com/office/powerpoint/2010/main" val="1092723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Shape 1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6" name="Shape 12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extLst>
      <p:ext uri="{BB962C8B-B14F-4D97-AF65-F5344CB8AC3E}">
        <p14:creationId xmlns:p14="http://schemas.microsoft.com/office/powerpoint/2010/main" val="23097662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IN"/>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FAB05F17-BB71-4EB4-8F2D-F17C9D3BC046}" type="datetimeFigureOut">
              <a:rPr lang="en-IN" smtClean="0"/>
              <a:t>03-12-2013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5F65718-75CE-4EB7-8BFE-8E0D4C8B4F35}" type="slidenum">
              <a:rPr lang="en-IN" smtClean="0"/>
              <a:t>‹#›</a:t>
            </a:fld>
            <a:endParaRPr lang="en-IN"/>
          </a:p>
        </p:txBody>
      </p:sp>
    </p:spTree>
    <p:extLst>
      <p:ext uri="{BB962C8B-B14F-4D97-AF65-F5344CB8AC3E}">
        <p14:creationId xmlns:p14="http://schemas.microsoft.com/office/powerpoint/2010/main" val="17374037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FAB05F17-BB71-4EB4-8F2D-F17C9D3BC046}" type="datetimeFigureOut">
              <a:rPr lang="en-IN" smtClean="0"/>
              <a:t>03-12-2013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5F65718-75CE-4EB7-8BFE-8E0D4C8B4F35}" type="slidenum">
              <a:rPr lang="en-IN" smtClean="0"/>
              <a:t>‹#›</a:t>
            </a:fld>
            <a:endParaRPr lang="en-IN"/>
          </a:p>
        </p:txBody>
      </p:sp>
    </p:spTree>
    <p:extLst>
      <p:ext uri="{BB962C8B-B14F-4D97-AF65-F5344CB8AC3E}">
        <p14:creationId xmlns:p14="http://schemas.microsoft.com/office/powerpoint/2010/main" val="1130017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FAB05F17-BB71-4EB4-8F2D-F17C9D3BC046}" type="datetimeFigureOut">
              <a:rPr lang="en-IN" smtClean="0"/>
              <a:t>03-12-2013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5F65718-75CE-4EB7-8BFE-8E0D4C8B4F35}" type="slidenum">
              <a:rPr lang="en-IN" smtClean="0"/>
              <a:t>‹#›</a:t>
            </a:fld>
            <a:endParaRPr lang="en-IN"/>
          </a:p>
        </p:txBody>
      </p:sp>
    </p:spTree>
    <p:extLst>
      <p:ext uri="{BB962C8B-B14F-4D97-AF65-F5344CB8AC3E}">
        <p14:creationId xmlns:p14="http://schemas.microsoft.com/office/powerpoint/2010/main" val="18198046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457200" y="155628"/>
            <a:ext cx="8229600" cy="1044599"/>
          </a:xfrm>
          <a:prstGeom prst="rect">
            <a:avLst/>
          </a:prstGeom>
        </p:spPr>
        <p:txBody>
          <a:bodyPr lIns="91425" tIns="91425" rIns="91425" bIns="91425" anchor="b"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61" name="Shape 61"/>
          <p:cNvSpPr txBox="1">
            <a:spLocks noGrp="1"/>
          </p:cNvSpPr>
          <p:nvPr>
            <p:ph type="body" idx="1"/>
          </p:nvPr>
        </p:nvSpPr>
        <p:spPr>
          <a:xfrm>
            <a:off x="457200" y="1297780"/>
            <a:ext cx="8229600" cy="3627900"/>
          </a:xfrm>
          <a:prstGeom prst="rect">
            <a:avLst/>
          </a:prstGeom>
        </p:spPr>
        <p:txBody>
          <a:bodyPr lIns="91425" tIns="91425" rIns="91425" bIns="91425" anchor="t"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Tree>
    <p:extLst>
      <p:ext uri="{BB962C8B-B14F-4D97-AF65-F5344CB8AC3E}">
        <p14:creationId xmlns:p14="http://schemas.microsoft.com/office/powerpoint/2010/main" val="650970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FAB05F17-BB71-4EB4-8F2D-F17C9D3BC046}" type="datetimeFigureOut">
              <a:rPr lang="en-IN" smtClean="0"/>
              <a:t>03-12-2013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5F65718-75CE-4EB7-8BFE-8E0D4C8B4F35}" type="slidenum">
              <a:rPr lang="en-IN" smtClean="0"/>
              <a:t>‹#›</a:t>
            </a:fld>
            <a:endParaRPr lang="en-IN"/>
          </a:p>
        </p:txBody>
      </p:sp>
    </p:spTree>
    <p:extLst>
      <p:ext uri="{BB962C8B-B14F-4D97-AF65-F5344CB8AC3E}">
        <p14:creationId xmlns:p14="http://schemas.microsoft.com/office/powerpoint/2010/main" val="534404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smtClean="0"/>
              <a:t>Click to edit Master title style</a:t>
            </a:r>
            <a:endParaRPr lang="en-IN"/>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AB05F17-BB71-4EB4-8F2D-F17C9D3BC046}" type="datetimeFigureOut">
              <a:rPr lang="en-IN" smtClean="0"/>
              <a:t>03-12-2013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5F65718-75CE-4EB7-8BFE-8E0D4C8B4F35}" type="slidenum">
              <a:rPr lang="en-IN" smtClean="0"/>
              <a:t>‹#›</a:t>
            </a:fld>
            <a:endParaRPr lang="en-IN"/>
          </a:p>
        </p:txBody>
      </p:sp>
    </p:spTree>
    <p:extLst>
      <p:ext uri="{BB962C8B-B14F-4D97-AF65-F5344CB8AC3E}">
        <p14:creationId xmlns:p14="http://schemas.microsoft.com/office/powerpoint/2010/main" val="3879173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6286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29150" y="1369219"/>
            <a:ext cx="3886200" cy="3263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FAB05F17-BB71-4EB4-8F2D-F17C9D3BC046}" type="datetimeFigureOut">
              <a:rPr lang="en-IN" smtClean="0"/>
              <a:t>03-12-2013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5F65718-75CE-4EB7-8BFE-8E0D4C8B4F35}" type="slidenum">
              <a:rPr lang="en-IN" smtClean="0"/>
              <a:t>‹#›</a:t>
            </a:fld>
            <a:endParaRPr lang="en-IN"/>
          </a:p>
        </p:txBody>
      </p:sp>
    </p:spTree>
    <p:extLst>
      <p:ext uri="{BB962C8B-B14F-4D97-AF65-F5344CB8AC3E}">
        <p14:creationId xmlns:p14="http://schemas.microsoft.com/office/powerpoint/2010/main" val="24569925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IN"/>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FAB05F17-BB71-4EB4-8F2D-F17C9D3BC046}" type="datetimeFigureOut">
              <a:rPr lang="en-IN" smtClean="0"/>
              <a:t>03-12-2013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B5F65718-75CE-4EB7-8BFE-8E0D4C8B4F35}" type="slidenum">
              <a:rPr lang="en-IN" smtClean="0"/>
              <a:t>‹#›</a:t>
            </a:fld>
            <a:endParaRPr lang="en-IN"/>
          </a:p>
        </p:txBody>
      </p:sp>
    </p:spTree>
    <p:extLst>
      <p:ext uri="{BB962C8B-B14F-4D97-AF65-F5344CB8AC3E}">
        <p14:creationId xmlns:p14="http://schemas.microsoft.com/office/powerpoint/2010/main" val="8569534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FAB05F17-BB71-4EB4-8F2D-F17C9D3BC046}" type="datetimeFigureOut">
              <a:rPr lang="en-IN" smtClean="0"/>
              <a:t>03-12-2013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B5F65718-75CE-4EB7-8BFE-8E0D4C8B4F35}" type="slidenum">
              <a:rPr lang="en-IN" smtClean="0"/>
              <a:t>‹#›</a:t>
            </a:fld>
            <a:endParaRPr lang="en-IN"/>
          </a:p>
        </p:txBody>
      </p:sp>
    </p:spTree>
    <p:extLst>
      <p:ext uri="{BB962C8B-B14F-4D97-AF65-F5344CB8AC3E}">
        <p14:creationId xmlns:p14="http://schemas.microsoft.com/office/powerpoint/2010/main" val="22043079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AB05F17-BB71-4EB4-8F2D-F17C9D3BC046}" type="datetimeFigureOut">
              <a:rPr lang="en-IN" smtClean="0"/>
              <a:t>03-12-2013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B5F65718-75CE-4EB7-8BFE-8E0D4C8B4F35}" type="slidenum">
              <a:rPr lang="en-IN" smtClean="0"/>
              <a:t>‹#›</a:t>
            </a:fld>
            <a:endParaRPr lang="en-IN"/>
          </a:p>
        </p:txBody>
      </p:sp>
    </p:spTree>
    <p:extLst>
      <p:ext uri="{BB962C8B-B14F-4D97-AF65-F5344CB8AC3E}">
        <p14:creationId xmlns:p14="http://schemas.microsoft.com/office/powerpoint/2010/main" val="3972035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IN"/>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B05F17-BB71-4EB4-8F2D-F17C9D3BC046}" type="datetimeFigureOut">
              <a:rPr lang="en-IN" smtClean="0"/>
              <a:t>03-12-2013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5F65718-75CE-4EB7-8BFE-8E0D4C8B4F35}" type="slidenum">
              <a:rPr lang="en-IN" smtClean="0"/>
              <a:t>‹#›</a:t>
            </a:fld>
            <a:endParaRPr lang="en-IN"/>
          </a:p>
        </p:txBody>
      </p:sp>
    </p:spTree>
    <p:extLst>
      <p:ext uri="{BB962C8B-B14F-4D97-AF65-F5344CB8AC3E}">
        <p14:creationId xmlns:p14="http://schemas.microsoft.com/office/powerpoint/2010/main" val="1195529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IN"/>
          </a:p>
        </p:txBody>
      </p:sp>
      <p:sp>
        <p:nvSpPr>
          <p:cNvPr id="3" name="Picture Placeholder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IN"/>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B05F17-BB71-4EB4-8F2D-F17C9D3BC046}" type="datetimeFigureOut">
              <a:rPr lang="en-IN" smtClean="0"/>
              <a:t>03-12-2013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5F65718-75CE-4EB7-8BFE-8E0D4C8B4F35}" type="slidenum">
              <a:rPr lang="en-IN" smtClean="0"/>
              <a:t>‹#›</a:t>
            </a:fld>
            <a:endParaRPr lang="en-IN"/>
          </a:p>
        </p:txBody>
      </p:sp>
    </p:spTree>
    <p:extLst>
      <p:ext uri="{BB962C8B-B14F-4D97-AF65-F5344CB8AC3E}">
        <p14:creationId xmlns:p14="http://schemas.microsoft.com/office/powerpoint/2010/main" val="2752237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AB05F17-BB71-4EB4-8F2D-F17C9D3BC046}" type="datetimeFigureOut">
              <a:rPr lang="en-IN" smtClean="0"/>
              <a:t>03-12-2013</a:t>
            </a:fld>
            <a:endParaRPr lang="en-IN"/>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5F65718-75CE-4EB7-8BFE-8E0D4C8B4F35}" type="slidenum">
              <a:rPr lang="en-IN" smtClean="0"/>
              <a:t>‹#›</a:t>
            </a:fld>
            <a:endParaRPr lang="en-IN"/>
          </a:p>
        </p:txBody>
      </p:sp>
    </p:spTree>
    <p:extLst>
      <p:ext uri="{BB962C8B-B14F-4D97-AF65-F5344CB8AC3E}">
        <p14:creationId xmlns:p14="http://schemas.microsoft.com/office/powerpoint/2010/main" val="2669431308"/>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 id="2147483667"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12.xml"/><Relationship Id="rId5" Type="http://schemas.openxmlformats.org/officeDocument/2006/relationships/image" Target="../media/image9.emf"/><Relationship Id="rId4" Type="http://schemas.openxmlformats.org/officeDocument/2006/relationships/image" Target="../media/image8.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Shape 104"/>
          <p:cNvSpPr txBox="1">
            <a:spLocks noGrp="1"/>
          </p:cNvSpPr>
          <p:nvPr>
            <p:ph type="ctrTitle"/>
          </p:nvPr>
        </p:nvSpPr>
        <p:spPr>
          <a:xfrm>
            <a:off x="1143000" y="22836"/>
            <a:ext cx="6858000" cy="1790700"/>
          </a:xfrm>
          <a:prstGeom prst="rect">
            <a:avLst/>
          </a:prstGeom>
        </p:spPr>
        <p:txBody>
          <a:bodyPr lIns="91425" tIns="91425" rIns="91425" bIns="91425" anchor="b" anchorCtr="0">
            <a:noAutofit/>
          </a:bodyPr>
          <a:lstStyle/>
          <a:p>
            <a:pPr>
              <a:buNone/>
            </a:pPr>
            <a:r>
              <a:rPr lang="en-GB"/>
              <a:t>Fluids in Nanochannels</a:t>
            </a:r>
          </a:p>
        </p:txBody>
      </p:sp>
      <p:sp>
        <p:nvSpPr>
          <p:cNvPr id="105" name="Shape 105"/>
          <p:cNvSpPr txBox="1">
            <a:spLocks noGrp="1"/>
          </p:cNvSpPr>
          <p:nvPr>
            <p:ph type="subTitle" idx="1"/>
          </p:nvPr>
        </p:nvSpPr>
        <p:spPr>
          <a:prstGeom prst="rect">
            <a:avLst/>
          </a:prstGeom>
        </p:spPr>
        <p:txBody>
          <a:bodyPr lIns="91425" tIns="91425" rIns="91425" bIns="91425" anchor="t" anchorCtr="0">
            <a:noAutofit/>
          </a:bodyPr>
          <a:lstStyle/>
          <a:p>
            <a:pPr lvl="0" rtl="0">
              <a:buNone/>
            </a:pPr>
            <a:r>
              <a:rPr lang="en-GB" dirty="0" err="1"/>
              <a:t>Suraj</a:t>
            </a:r>
            <a:r>
              <a:rPr lang="en-GB" dirty="0"/>
              <a:t> Singh</a:t>
            </a:r>
          </a:p>
          <a:p>
            <a:pPr>
              <a:buNone/>
            </a:pPr>
            <a:r>
              <a:rPr lang="en-GB" dirty="0"/>
              <a:t>Guide: </a:t>
            </a:r>
            <a:r>
              <a:rPr lang="en-GB" dirty="0" err="1"/>
              <a:t>Prof.</a:t>
            </a:r>
            <a:r>
              <a:rPr lang="en-GB" dirty="0"/>
              <a:t> </a:t>
            </a:r>
            <a:r>
              <a:rPr lang="en-GB" dirty="0" smtClean="0"/>
              <a:t>Rama </a:t>
            </a:r>
            <a:r>
              <a:rPr lang="en-GB" dirty="0" err="1"/>
              <a:t>Govindarajan</a:t>
            </a:r>
            <a:r>
              <a:rPr lang="en-GB" dirty="0"/>
              <a:t> </a:t>
            </a:r>
            <a:r>
              <a:rPr lang="en-GB" dirty="0" smtClean="0"/>
              <a:t>(TIFRH</a:t>
            </a:r>
            <a:r>
              <a:rPr lang="en-GB" dirty="0" smtClean="0"/>
              <a:t>)</a:t>
            </a:r>
          </a:p>
          <a:p>
            <a:pPr>
              <a:buNone/>
            </a:pPr>
            <a:r>
              <a:rPr lang="en-GB" dirty="0" smtClean="0"/>
              <a:t>3</a:t>
            </a:r>
            <a:r>
              <a:rPr lang="en-GB" baseline="30000" dirty="0" smtClean="0"/>
              <a:t>rd</a:t>
            </a:r>
            <a:r>
              <a:rPr lang="en-GB" dirty="0" smtClean="0"/>
              <a:t> December, 2013</a:t>
            </a:r>
            <a:endParaRPr lang="en-GB" dirty="0"/>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78786" y="534258"/>
            <a:ext cx="5589225" cy="558938"/>
          </a:xfrm>
          <a:prstGeom prst="rect">
            <a:avLst/>
          </a:prstGeom>
        </p:spPr>
      </p:pic>
      <p:sp>
        <p:nvSpPr>
          <p:cNvPr id="3" name="Text Placeholder 2"/>
          <p:cNvSpPr>
            <a:spLocks noGrp="1"/>
          </p:cNvSpPr>
          <p:nvPr>
            <p:ph type="body" idx="1"/>
          </p:nvPr>
        </p:nvSpPr>
        <p:spPr>
          <a:xfrm>
            <a:off x="457200" y="3462391"/>
            <a:ext cx="8229600" cy="1463289"/>
          </a:xfrm>
        </p:spPr>
        <p:txBody>
          <a:bodyPr/>
          <a:lstStyle/>
          <a:p>
            <a:pPr marL="533400" indent="-342900">
              <a:buFont typeface="Arial" panose="020B0604020202020204" pitchFamily="34" charset="0"/>
              <a:buChar char="•"/>
            </a:pPr>
            <a:endParaRPr lang="en-IN" sz="2000" dirty="0"/>
          </a:p>
        </p:txBody>
      </p:sp>
      <p:pic>
        <p:nvPicPr>
          <p:cNvPr id="5" name="Picture 4"/>
          <p:cNvPicPr>
            <a:picLocks noChangeAspect="1"/>
          </p:cNvPicPr>
          <p:nvPr/>
        </p:nvPicPr>
        <p:blipFill>
          <a:blip r:embed="rId3"/>
          <a:stretch>
            <a:fillRect/>
          </a:stretch>
        </p:blipFill>
        <p:spPr>
          <a:xfrm>
            <a:off x="1078786" y="1363168"/>
            <a:ext cx="5030302" cy="609750"/>
          </a:xfrm>
          <a:prstGeom prst="rect">
            <a:avLst/>
          </a:prstGeom>
        </p:spPr>
      </p:pic>
      <p:pic>
        <p:nvPicPr>
          <p:cNvPr id="6" name="Picture 5"/>
          <p:cNvPicPr>
            <a:picLocks noChangeAspect="1"/>
          </p:cNvPicPr>
          <p:nvPr/>
        </p:nvPicPr>
        <p:blipFill>
          <a:blip r:embed="rId4"/>
          <a:stretch>
            <a:fillRect/>
          </a:stretch>
        </p:blipFill>
        <p:spPr>
          <a:xfrm>
            <a:off x="1078786" y="2127763"/>
            <a:ext cx="3412002" cy="2797917"/>
          </a:xfrm>
          <a:prstGeom prst="rect">
            <a:avLst/>
          </a:prstGeom>
        </p:spPr>
      </p:pic>
      <p:pic>
        <p:nvPicPr>
          <p:cNvPr id="7" name="Picture 6"/>
          <p:cNvPicPr>
            <a:picLocks noChangeAspect="1"/>
          </p:cNvPicPr>
          <p:nvPr/>
        </p:nvPicPr>
        <p:blipFill>
          <a:blip r:embed="rId5"/>
          <a:stretch>
            <a:fillRect/>
          </a:stretch>
        </p:blipFill>
        <p:spPr>
          <a:xfrm>
            <a:off x="4705563" y="2080270"/>
            <a:ext cx="3060621" cy="2892902"/>
          </a:xfrm>
          <a:prstGeom prst="rect">
            <a:avLst/>
          </a:prstGeom>
        </p:spPr>
      </p:pic>
    </p:spTree>
    <p:extLst>
      <p:ext uri="{BB962C8B-B14F-4D97-AF65-F5344CB8AC3E}">
        <p14:creationId xmlns:p14="http://schemas.microsoft.com/office/powerpoint/2010/main" val="29889045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Shape 123"/>
          <p:cNvSpPr txBox="1">
            <a:spLocks noGrp="1"/>
          </p:cNvSpPr>
          <p:nvPr>
            <p:ph type="body" idx="1"/>
          </p:nvPr>
        </p:nvSpPr>
        <p:spPr>
          <a:xfrm>
            <a:off x="457200" y="322173"/>
            <a:ext cx="8229600" cy="4603500"/>
          </a:xfrm>
          <a:prstGeom prst="rect">
            <a:avLst/>
          </a:prstGeom>
        </p:spPr>
        <p:txBody>
          <a:bodyPr lIns="91425" tIns="91425" rIns="91425" bIns="91425" anchor="t" anchorCtr="0">
            <a:noAutofit/>
          </a:bodyPr>
          <a:lstStyle/>
          <a:p>
            <a:endParaRPr lang="en-GB" sz="1800" dirty="0">
              <a:solidFill>
                <a:srgbClr val="666666"/>
              </a:solidFill>
            </a:endParaRPr>
          </a:p>
          <a:p>
            <a:pPr marL="476250" lvl="0" indent="-285750" rtl="0">
              <a:buFont typeface="Arial" panose="020B0604020202020204" pitchFamily="34" charset="0"/>
              <a:buChar char="•"/>
            </a:pPr>
            <a:r>
              <a:rPr lang="en-GB" sz="1800" dirty="0">
                <a:solidFill>
                  <a:srgbClr val="666666"/>
                </a:solidFill>
              </a:rPr>
              <a:t>The molecular level picture is not understood properly as the continuum laws are valid for </a:t>
            </a:r>
            <a:r>
              <a:rPr lang="en-GB" sz="1800" dirty="0" err="1">
                <a:solidFill>
                  <a:srgbClr val="666666"/>
                </a:solidFill>
              </a:rPr>
              <a:t>knudsen</a:t>
            </a:r>
            <a:r>
              <a:rPr lang="en-GB" sz="1800" dirty="0">
                <a:solidFill>
                  <a:srgbClr val="666666"/>
                </a:solidFill>
              </a:rPr>
              <a:t> numbers &lt;0.01. Whereas the flows in context have </a:t>
            </a:r>
            <a:r>
              <a:rPr lang="en-GB" sz="1800" dirty="0" err="1">
                <a:solidFill>
                  <a:srgbClr val="666666"/>
                </a:solidFill>
              </a:rPr>
              <a:t>knudsen</a:t>
            </a:r>
            <a:r>
              <a:rPr lang="en-GB" sz="1800" dirty="0">
                <a:solidFill>
                  <a:srgbClr val="666666"/>
                </a:solidFill>
              </a:rPr>
              <a:t> numbers far above the critical value. </a:t>
            </a:r>
          </a:p>
          <a:p>
            <a:pPr marL="476250" indent="-285750">
              <a:buFont typeface="Arial" panose="020B0604020202020204" pitchFamily="34" charset="0"/>
              <a:buChar char="•"/>
            </a:pPr>
            <a:endParaRPr lang="en-GB" sz="1800" dirty="0">
              <a:solidFill>
                <a:srgbClr val="666666"/>
              </a:solidFill>
            </a:endParaRPr>
          </a:p>
          <a:p>
            <a:pPr marL="476250" lvl="0" indent="-285750" rtl="0">
              <a:buFont typeface="Arial" panose="020B0604020202020204" pitchFamily="34" charset="0"/>
              <a:buChar char="•"/>
            </a:pPr>
            <a:r>
              <a:rPr lang="en-GB" sz="1800" dirty="0">
                <a:solidFill>
                  <a:srgbClr val="666666"/>
                </a:solidFill>
              </a:rPr>
              <a:t>Thus a molecular level approach is needed to properly model the flow. Molecular dynamics simulation seems to be the best possible way to go forward. </a:t>
            </a:r>
          </a:p>
          <a:p>
            <a:pPr marL="476250" indent="-285750">
              <a:buFont typeface="Arial" panose="020B0604020202020204" pitchFamily="34" charset="0"/>
              <a:buChar char="•"/>
            </a:pPr>
            <a:endParaRPr lang="en-GB" sz="1800" dirty="0">
              <a:solidFill>
                <a:srgbClr val="666666"/>
              </a:solidFill>
            </a:endParaRPr>
          </a:p>
        </p:txBody>
      </p:sp>
    </p:spTree>
    <p:extLst>
      <p:ext uri="{BB962C8B-B14F-4D97-AF65-F5344CB8AC3E}">
        <p14:creationId xmlns:p14="http://schemas.microsoft.com/office/powerpoint/2010/main" val="1720950364"/>
      </p:ext>
    </p:extLst>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226031"/>
            <a:ext cx="8229600" cy="4699649"/>
          </a:xfrm>
        </p:spPr>
        <p:txBody>
          <a:bodyPr/>
          <a:lstStyle/>
          <a:p>
            <a:r>
              <a:rPr lang="en-US" dirty="0" smtClean="0"/>
              <a:t>Fluids at molecular levels can be idealized as a bunch of billiards balls trying to find their way through the geometry of the flow.</a:t>
            </a:r>
            <a:endParaRPr lang="en-IN"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0459" y="911336"/>
            <a:ext cx="3259278" cy="4014344"/>
          </a:xfrm>
          <a:prstGeom prst="rect">
            <a:avLst/>
          </a:prstGeom>
        </p:spPr>
      </p:pic>
    </p:spTree>
    <p:extLst>
      <p:ext uri="{BB962C8B-B14F-4D97-AF65-F5344CB8AC3E}">
        <p14:creationId xmlns:p14="http://schemas.microsoft.com/office/powerpoint/2010/main" val="18677415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297951"/>
            <a:ext cx="8229600" cy="4627729"/>
          </a:xfrm>
        </p:spPr>
        <p:txBody>
          <a:bodyPr/>
          <a:lstStyle/>
          <a:p>
            <a:r>
              <a:rPr lang="en-US" dirty="0" smtClean="0"/>
              <a:t>Molecular Dynamics Approach</a:t>
            </a:r>
          </a:p>
          <a:p>
            <a:pPr marL="647700" indent="-457200">
              <a:buFont typeface="Arial" panose="020B0604020202020204" pitchFamily="34" charset="0"/>
              <a:buChar char="•"/>
            </a:pPr>
            <a:r>
              <a:rPr lang="en-US" sz="2000" dirty="0" smtClean="0"/>
              <a:t>Fluid is simulated via simulating each and every molecule using Lenard-Jones potential and analysis is done.</a:t>
            </a:r>
          </a:p>
          <a:p>
            <a:pPr marL="647700" indent="-457200">
              <a:buFont typeface="Arial" panose="020B0604020202020204" pitchFamily="34" charset="0"/>
              <a:buChar char="•"/>
            </a:pPr>
            <a:r>
              <a:rPr lang="en-US" sz="2000" dirty="0" smtClean="0"/>
              <a:t>The walls are made of closely packed molecules which are unmovable and are connected to a thermostat to keep the wall temperature constant throughout. </a:t>
            </a:r>
          </a:p>
          <a:p>
            <a:pPr marL="647700" indent="-457200">
              <a:buFont typeface="Arial" panose="020B0604020202020204" pitchFamily="34" charset="0"/>
              <a:buChar char="•"/>
            </a:pPr>
            <a:r>
              <a:rPr lang="en-US" sz="2000" dirty="0" smtClean="0"/>
              <a:t>Fluid is also kept in isothermal condition and initially placed on a lattice with randomized velocities.</a:t>
            </a:r>
          </a:p>
          <a:p>
            <a:pPr marL="647700" indent="-457200">
              <a:buFont typeface="Arial" panose="020B0604020202020204" pitchFamily="34" charset="0"/>
              <a:buChar char="•"/>
            </a:pPr>
            <a:r>
              <a:rPr lang="en-US" sz="2000" dirty="0" smtClean="0"/>
              <a:t>The </a:t>
            </a:r>
            <a:r>
              <a:rPr lang="en-US" sz="2000" dirty="0" err="1" smtClean="0"/>
              <a:t>Verlet</a:t>
            </a:r>
            <a:r>
              <a:rPr lang="en-US" sz="2000" dirty="0" smtClean="0"/>
              <a:t> integrator scheme is used to integrate the trajectories of each molecule and melting is done.</a:t>
            </a:r>
          </a:p>
          <a:p>
            <a:pPr marL="647700" indent="-457200">
              <a:buFont typeface="Arial" panose="020B0604020202020204" pitchFamily="34" charset="0"/>
              <a:buChar char="•"/>
            </a:pPr>
            <a:r>
              <a:rPr lang="en-US" sz="2000" dirty="0" smtClean="0"/>
              <a:t>Velocity samples are taken once the equilibrium state is reached.</a:t>
            </a:r>
            <a:endParaRPr lang="en-IN" sz="2000" dirty="0"/>
          </a:p>
        </p:txBody>
      </p:sp>
    </p:spTree>
    <p:extLst>
      <p:ext uri="{BB962C8B-B14F-4D97-AF65-F5344CB8AC3E}">
        <p14:creationId xmlns:p14="http://schemas.microsoft.com/office/powerpoint/2010/main" val="39452530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Lenard Jones potential and Phase diagram</a:t>
            </a:r>
            <a:endParaRPr lang="en-IN" dirty="0"/>
          </a:p>
        </p:txBody>
      </p:sp>
      <p:sp>
        <p:nvSpPr>
          <p:cNvPr id="3" name="Text Placeholder 2"/>
          <p:cNvSpPr>
            <a:spLocks noGrp="1"/>
          </p:cNvSpPr>
          <p:nvPr>
            <p:ph type="body" idx="1"/>
          </p:nvPr>
        </p:nvSpPr>
        <p:spPr/>
        <p:txBody>
          <a:bodyPr/>
          <a:lstStyle/>
          <a:p>
            <a:endParaRPr lang="en-IN"/>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0219" y="1609066"/>
            <a:ext cx="2488059" cy="2453226"/>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0365" y="1297780"/>
            <a:ext cx="3444099" cy="2831815"/>
          </a:xfrm>
          <a:prstGeom prst="rect">
            <a:avLst/>
          </a:prstGeom>
        </p:spPr>
      </p:pic>
    </p:spTree>
    <p:extLst>
      <p:ext uri="{BB962C8B-B14F-4D97-AF65-F5344CB8AC3E}">
        <p14:creationId xmlns:p14="http://schemas.microsoft.com/office/powerpoint/2010/main" val="31349122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p:txBody>
          <a:bodyPr/>
          <a:lstStyle/>
          <a:p>
            <a:endParaRPr lang="en-IN"/>
          </a:p>
        </p:txBody>
      </p:sp>
      <p:pic>
        <p:nvPicPr>
          <p:cNvPr id="4" name="Picture 3"/>
          <p:cNvPicPr>
            <a:picLocks noChangeAspect="1"/>
          </p:cNvPicPr>
          <p:nvPr/>
        </p:nvPicPr>
        <p:blipFill>
          <a:blip r:embed="rId2"/>
          <a:stretch>
            <a:fillRect/>
          </a:stretch>
        </p:blipFill>
        <p:spPr>
          <a:xfrm>
            <a:off x="647272" y="1729064"/>
            <a:ext cx="3230984" cy="2765331"/>
          </a:xfrm>
          <a:prstGeom prst="rect">
            <a:avLst/>
          </a:prstGeom>
        </p:spPr>
      </p:pic>
      <p:pic>
        <p:nvPicPr>
          <p:cNvPr id="5" name="Picture 4"/>
          <p:cNvPicPr>
            <a:picLocks noChangeAspect="1"/>
          </p:cNvPicPr>
          <p:nvPr/>
        </p:nvPicPr>
        <p:blipFill>
          <a:blip r:embed="rId3"/>
          <a:stretch>
            <a:fillRect/>
          </a:stretch>
        </p:blipFill>
        <p:spPr>
          <a:xfrm>
            <a:off x="4572000" y="1378787"/>
            <a:ext cx="3555364" cy="3301499"/>
          </a:xfrm>
          <a:prstGeom prst="rect">
            <a:avLst/>
          </a:prstGeom>
        </p:spPr>
      </p:pic>
    </p:spTree>
    <p:extLst>
      <p:ext uri="{BB962C8B-B14F-4D97-AF65-F5344CB8AC3E}">
        <p14:creationId xmlns:p14="http://schemas.microsoft.com/office/powerpoint/2010/main" val="27917537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267128"/>
            <a:ext cx="8229600" cy="4658552"/>
          </a:xfrm>
        </p:spPr>
        <p:txBody>
          <a:bodyPr/>
          <a:lstStyle/>
          <a:p>
            <a:pPr marL="533400" indent="-342900">
              <a:buFont typeface="Arial" panose="020B0604020202020204" pitchFamily="34" charset="0"/>
              <a:buChar char="•"/>
            </a:pPr>
            <a:r>
              <a:rPr lang="en-US" sz="2000" dirty="0" smtClean="0"/>
              <a:t>Temperature is artificially controlled to be constant and kept in the fluid region of the phase space. (</a:t>
            </a:r>
            <a:r>
              <a:rPr lang="en-US" sz="2000" dirty="0" err="1" smtClean="0"/>
              <a:t>Koplik</a:t>
            </a:r>
            <a:r>
              <a:rPr lang="en-US" sz="2000" dirty="0" smtClean="0"/>
              <a:t> and </a:t>
            </a:r>
            <a:r>
              <a:rPr lang="en-US" sz="2000" dirty="0" err="1" smtClean="0"/>
              <a:t>Banavar</a:t>
            </a:r>
            <a:r>
              <a:rPr lang="en-US" sz="2000" dirty="0" smtClean="0"/>
              <a:t>).</a:t>
            </a:r>
          </a:p>
          <a:p>
            <a:pPr marL="533400" indent="-342900">
              <a:buFont typeface="Arial" panose="020B0604020202020204" pitchFamily="34" charset="0"/>
              <a:buChar char="•"/>
            </a:pPr>
            <a:r>
              <a:rPr lang="en-US" sz="2000" dirty="0" smtClean="0"/>
              <a:t>This method has been used extensively in microfluidics and </a:t>
            </a:r>
            <a:r>
              <a:rPr lang="en-US" sz="2000" dirty="0" err="1" smtClean="0"/>
              <a:t>nano</a:t>
            </a:r>
            <a:r>
              <a:rPr lang="en-US" sz="2000" dirty="0" smtClean="0"/>
              <a:t> flows. </a:t>
            </a:r>
          </a:p>
          <a:p>
            <a:pPr marL="533400" indent="-342900">
              <a:buFont typeface="Arial" panose="020B0604020202020204" pitchFamily="34" charset="0"/>
              <a:buChar char="•"/>
            </a:pPr>
            <a:r>
              <a:rPr lang="en-US" sz="2000" dirty="0" smtClean="0"/>
              <a:t>Video</a:t>
            </a:r>
          </a:p>
          <a:p>
            <a:pPr marL="533400" indent="-342900">
              <a:buFont typeface="Arial" panose="020B0604020202020204" pitchFamily="34" charset="0"/>
              <a:buChar char="•"/>
            </a:pPr>
            <a:endParaRPr lang="en-IN" sz="2000" dirty="0"/>
          </a:p>
        </p:txBody>
      </p:sp>
    </p:spTree>
    <p:extLst>
      <p:ext uri="{BB962C8B-B14F-4D97-AF65-F5344CB8AC3E}">
        <p14:creationId xmlns:p14="http://schemas.microsoft.com/office/powerpoint/2010/main" val="27549879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349627"/>
            <a:ext cx="8686800" cy="4524375"/>
          </a:xfrm>
          <a:prstGeom prst="rect">
            <a:avLst/>
          </a:prstGeom>
        </p:spPr>
      </p:pic>
      <p:sp>
        <p:nvSpPr>
          <p:cNvPr id="3" name="Text Placeholder 2"/>
          <p:cNvSpPr>
            <a:spLocks noGrp="1"/>
          </p:cNvSpPr>
          <p:nvPr>
            <p:ph type="body" idx="1"/>
          </p:nvPr>
        </p:nvSpPr>
        <p:spPr>
          <a:xfrm>
            <a:off x="457200" y="297951"/>
            <a:ext cx="8229600" cy="4627729"/>
          </a:xfrm>
        </p:spPr>
        <p:txBody>
          <a:bodyPr/>
          <a:lstStyle/>
          <a:p>
            <a:pPr marL="533400" indent="-342900">
              <a:buFont typeface="Arial" panose="020B0604020202020204" pitchFamily="34" charset="0"/>
              <a:buChar char="•"/>
            </a:pPr>
            <a:r>
              <a:rPr lang="en-US" sz="2000" dirty="0" smtClean="0"/>
              <a:t>Some results show expected results</a:t>
            </a:r>
            <a:endParaRPr lang="en-IN" sz="2000" dirty="0"/>
          </a:p>
        </p:txBody>
      </p:sp>
      <p:sp>
        <p:nvSpPr>
          <p:cNvPr id="5" name="Rectangle 4"/>
          <p:cNvSpPr/>
          <p:nvPr/>
        </p:nvSpPr>
        <p:spPr>
          <a:xfrm>
            <a:off x="863029" y="965771"/>
            <a:ext cx="267128" cy="328773"/>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smtClean="0">
                <a:solidFill>
                  <a:schemeClr val="tx1"/>
                </a:solidFill>
              </a:rPr>
              <a:t>V</a:t>
            </a:r>
            <a:endParaRPr lang="en-IN" dirty="0">
              <a:solidFill>
                <a:schemeClr val="tx1"/>
              </a:solidFill>
            </a:endParaRPr>
          </a:p>
        </p:txBody>
      </p:sp>
      <p:sp>
        <p:nvSpPr>
          <p:cNvPr id="6" name="Rectangle 5"/>
          <p:cNvSpPr/>
          <p:nvPr/>
        </p:nvSpPr>
        <p:spPr>
          <a:xfrm>
            <a:off x="7756988" y="4458360"/>
            <a:ext cx="267128" cy="328773"/>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solidFill>
                  <a:schemeClr val="tx1"/>
                </a:solidFill>
              </a:rPr>
              <a:t>z</a:t>
            </a:r>
            <a:endParaRPr lang="en-IN" dirty="0">
              <a:solidFill>
                <a:schemeClr val="tx1"/>
              </a:solidFill>
            </a:endParaRPr>
          </a:p>
        </p:txBody>
      </p:sp>
    </p:spTree>
    <p:extLst>
      <p:ext uri="{BB962C8B-B14F-4D97-AF65-F5344CB8AC3E}">
        <p14:creationId xmlns:p14="http://schemas.microsoft.com/office/powerpoint/2010/main" val="11180444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349321"/>
            <a:ext cx="8229600" cy="4576359"/>
          </a:xfrm>
        </p:spPr>
        <p:txBody>
          <a:bodyPr/>
          <a:lstStyle/>
          <a:p>
            <a:pPr marL="647700" indent="-457200">
              <a:buFont typeface="Arial" panose="020B0604020202020204" pitchFamily="34" charset="0"/>
              <a:buChar char="•"/>
            </a:pPr>
            <a:r>
              <a:rPr lang="en-US" sz="2800" dirty="0" smtClean="0">
                <a:solidFill>
                  <a:schemeClr val="tx1"/>
                </a:solidFill>
              </a:rPr>
              <a:t>Future work:</a:t>
            </a:r>
          </a:p>
          <a:p>
            <a:pPr marL="647700" indent="-457200">
              <a:buFont typeface="Arial" panose="020B0604020202020204" pitchFamily="34" charset="0"/>
              <a:buChar char="•"/>
            </a:pPr>
            <a:r>
              <a:rPr lang="en-US" sz="2000" dirty="0" smtClean="0">
                <a:solidFill>
                  <a:schemeClr val="tx1"/>
                </a:solidFill>
              </a:rPr>
              <a:t>The profile will be mapped with the Jeffery-Hamel profile to fit to find the </a:t>
            </a:r>
            <a:r>
              <a:rPr lang="en-US" sz="2000" dirty="0" err="1" smtClean="0">
                <a:solidFill>
                  <a:schemeClr val="tx1"/>
                </a:solidFill>
              </a:rPr>
              <a:t>Reynold's</a:t>
            </a:r>
            <a:r>
              <a:rPr lang="en-US" sz="2000" dirty="0" smtClean="0">
                <a:solidFill>
                  <a:schemeClr val="tx1"/>
                </a:solidFill>
              </a:rPr>
              <a:t> </a:t>
            </a:r>
            <a:r>
              <a:rPr lang="en-US" sz="2000" dirty="0" smtClean="0">
                <a:solidFill>
                  <a:schemeClr val="tx1"/>
                </a:solidFill>
              </a:rPr>
              <a:t>number of the flow.</a:t>
            </a:r>
          </a:p>
          <a:p>
            <a:pPr marL="647700" indent="-457200">
              <a:buFont typeface="Arial" panose="020B0604020202020204" pitchFamily="34" charset="0"/>
              <a:buChar char="•"/>
            </a:pPr>
            <a:r>
              <a:rPr lang="en-US" sz="2000" dirty="0" smtClean="0">
                <a:solidFill>
                  <a:schemeClr val="tx1"/>
                </a:solidFill>
              </a:rPr>
              <a:t>Characterizing slip near the wall boundaries for different </a:t>
            </a:r>
            <a:r>
              <a:rPr lang="en-US" sz="2000" dirty="0" err="1" smtClean="0">
                <a:solidFill>
                  <a:schemeClr val="tx1"/>
                </a:solidFill>
              </a:rPr>
              <a:t>Reynold’s</a:t>
            </a:r>
            <a:r>
              <a:rPr lang="en-US" sz="2000" dirty="0" smtClean="0">
                <a:solidFill>
                  <a:schemeClr val="tx1"/>
                </a:solidFill>
              </a:rPr>
              <a:t> numbers.</a:t>
            </a:r>
          </a:p>
          <a:p>
            <a:pPr marL="647700" indent="-457200">
              <a:buFont typeface="Arial" panose="020B0604020202020204" pitchFamily="34" charset="0"/>
              <a:buChar char="•"/>
            </a:pPr>
            <a:r>
              <a:rPr lang="en-US" sz="2000" dirty="0" smtClean="0">
                <a:solidFill>
                  <a:schemeClr val="tx1"/>
                </a:solidFill>
              </a:rPr>
              <a:t>Different simulations will be run with differing parameters to observe the inverse flow near the boundaries.</a:t>
            </a:r>
          </a:p>
          <a:p>
            <a:pPr marL="647700" indent="-457200">
              <a:buFont typeface="Arial" panose="020B0604020202020204" pitchFamily="34" charset="0"/>
              <a:buChar char="•"/>
            </a:pPr>
            <a:r>
              <a:rPr lang="en-US" sz="2800" dirty="0" smtClean="0">
                <a:solidFill>
                  <a:schemeClr val="tx1"/>
                </a:solidFill>
              </a:rPr>
              <a:t>Questions to be answered:</a:t>
            </a:r>
          </a:p>
          <a:p>
            <a:pPr marL="647700" indent="-457200">
              <a:buFont typeface="Arial" panose="020B0604020202020204" pitchFamily="34" charset="0"/>
              <a:buChar char="•"/>
            </a:pPr>
            <a:r>
              <a:rPr lang="en-US" sz="2000" dirty="0" smtClean="0">
                <a:solidFill>
                  <a:schemeClr val="tx1"/>
                </a:solidFill>
              </a:rPr>
              <a:t>At which scale does this inversion of behavior occur? (increased velocity instead of slowing down in a diverging geometry)</a:t>
            </a:r>
          </a:p>
          <a:p>
            <a:pPr marL="647700" indent="-457200">
              <a:buFont typeface="Arial" panose="020B0604020202020204" pitchFamily="34" charset="0"/>
              <a:buChar char="•"/>
            </a:pPr>
            <a:endParaRPr lang="en-US" sz="2000" dirty="0" smtClean="0">
              <a:solidFill>
                <a:schemeClr val="tx1"/>
              </a:solidFill>
            </a:endParaRPr>
          </a:p>
          <a:p>
            <a:pPr marL="190500" indent="0"/>
            <a:endParaRPr lang="en-IN" sz="2000" dirty="0">
              <a:solidFill>
                <a:schemeClr val="tx1"/>
              </a:solidFill>
            </a:endParaRPr>
          </a:p>
        </p:txBody>
      </p:sp>
    </p:spTree>
    <p:extLst>
      <p:ext uri="{BB962C8B-B14F-4D97-AF65-F5344CB8AC3E}">
        <p14:creationId xmlns:p14="http://schemas.microsoft.com/office/powerpoint/2010/main" val="11988216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55628"/>
            <a:ext cx="8229600" cy="1044599"/>
          </a:xfrm>
        </p:spPr>
        <p:txBody>
          <a:bodyPr/>
          <a:lstStyle/>
          <a:p>
            <a:r>
              <a:rPr lang="en-US" dirty="0" smtClean="0"/>
              <a:t>References</a:t>
            </a:r>
            <a:endParaRPr lang="en-IN" dirty="0"/>
          </a:p>
        </p:txBody>
      </p:sp>
      <p:sp>
        <p:nvSpPr>
          <p:cNvPr id="3" name="Text Placeholder 2"/>
          <p:cNvSpPr>
            <a:spLocks noGrp="1"/>
          </p:cNvSpPr>
          <p:nvPr>
            <p:ph type="body" idx="1"/>
          </p:nvPr>
        </p:nvSpPr>
        <p:spPr>
          <a:xfrm>
            <a:off x="333909" y="1297780"/>
            <a:ext cx="8810091" cy="3627900"/>
          </a:xfrm>
        </p:spPr>
        <p:txBody>
          <a:bodyPr>
            <a:normAutofit fontScale="92500" lnSpcReduction="10000"/>
          </a:bodyPr>
          <a:lstStyle/>
          <a:p>
            <a:pPr lvl="0"/>
            <a:r>
              <a:rPr lang="en-IN" b="1" dirty="0" smtClean="0"/>
              <a:t>Laminar </a:t>
            </a:r>
            <a:r>
              <a:rPr lang="en-IN" b="1" dirty="0"/>
              <a:t>Boundary Layers – </a:t>
            </a:r>
            <a:r>
              <a:rPr lang="en-IN" b="1" dirty="0" err="1"/>
              <a:t>Rosenhead</a:t>
            </a:r>
            <a:endParaRPr lang="en-IN" dirty="0"/>
          </a:p>
          <a:p>
            <a:pPr lvl="0"/>
            <a:r>
              <a:rPr lang="en-IN" b="1" dirty="0"/>
              <a:t>Molecular dynamics of fluid flow at solid surfaces </a:t>
            </a:r>
            <a:endParaRPr lang="en-IN" dirty="0"/>
          </a:p>
          <a:p>
            <a:r>
              <a:rPr lang="en-IN" dirty="0"/>
              <a:t>Joel </a:t>
            </a:r>
            <a:r>
              <a:rPr lang="en-IN" dirty="0" err="1"/>
              <a:t>Koplik</a:t>
            </a:r>
            <a:r>
              <a:rPr lang="en-IN" dirty="0"/>
              <a:t>, </a:t>
            </a:r>
            <a:r>
              <a:rPr lang="en-IN" dirty="0" err="1"/>
              <a:t>Jayanth</a:t>
            </a:r>
            <a:r>
              <a:rPr lang="en-IN" dirty="0"/>
              <a:t> R. </a:t>
            </a:r>
            <a:r>
              <a:rPr lang="en-IN" dirty="0" err="1"/>
              <a:t>Banavar</a:t>
            </a:r>
            <a:r>
              <a:rPr lang="en-IN" dirty="0"/>
              <a:t>, and Jorge F. </a:t>
            </a:r>
            <a:r>
              <a:rPr lang="en-IN" dirty="0" err="1"/>
              <a:t>Willemsen</a:t>
            </a:r>
            <a:r>
              <a:rPr lang="en-IN" dirty="0"/>
              <a:t> </a:t>
            </a:r>
          </a:p>
          <a:p>
            <a:pPr lvl="0"/>
            <a:r>
              <a:rPr lang="en-IN" b="1" dirty="0"/>
              <a:t>The </a:t>
            </a:r>
            <a:r>
              <a:rPr lang="en-IN" b="1" dirty="0" err="1"/>
              <a:t>relaive</a:t>
            </a:r>
            <a:r>
              <a:rPr lang="en-IN" b="1" dirty="0"/>
              <a:t> roles of divergence and velocity slip in the stability of plane channel flow</a:t>
            </a:r>
            <a:br>
              <a:rPr lang="en-IN" b="1" dirty="0"/>
            </a:br>
            <a:r>
              <a:rPr lang="en-IN" dirty="0"/>
              <a:t>K.C. </a:t>
            </a:r>
            <a:r>
              <a:rPr lang="en-IN" dirty="0" err="1"/>
              <a:t>Sahu</a:t>
            </a:r>
            <a:r>
              <a:rPr lang="en-IN" dirty="0"/>
              <a:t>, A. </a:t>
            </a:r>
            <a:r>
              <a:rPr lang="en-IN" dirty="0" err="1"/>
              <a:t>Sameen</a:t>
            </a:r>
            <a:r>
              <a:rPr lang="en-IN" dirty="0"/>
              <a:t> and R. </a:t>
            </a:r>
            <a:r>
              <a:rPr lang="en-IN" dirty="0" err="1"/>
              <a:t>Govindarajan</a:t>
            </a:r>
            <a:endParaRPr lang="en-IN" dirty="0"/>
          </a:p>
          <a:p>
            <a:pPr lvl="0"/>
            <a:r>
              <a:rPr lang="en-IN" dirty="0"/>
              <a:t>Jeffery, G. B. (1915), "</a:t>
            </a:r>
            <a:r>
              <a:rPr lang="en-IN" b="1" dirty="0"/>
              <a:t>The Two-Dimensional Steady Motion of a Viscous Fluid", Philosophical magazine, Vol. 29, pp. 455-465”</a:t>
            </a:r>
            <a:r>
              <a:rPr lang="en-IN" dirty="0"/>
              <a:t>.</a:t>
            </a:r>
          </a:p>
          <a:p>
            <a:pPr lvl="0"/>
            <a:r>
              <a:rPr lang="en-IN" dirty="0"/>
              <a:t>Hamel, G. (1916), "</a:t>
            </a:r>
            <a:r>
              <a:rPr lang="en-IN" b="1" dirty="0" err="1"/>
              <a:t>Spiralfömrige</a:t>
            </a:r>
            <a:r>
              <a:rPr lang="en-IN" b="1" dirty="0"/>
              <a:t> </a:t>
            </a:r>
            <a:r>
              <a:rPr lang="en-IN" b="1" dirty="0" err="1"/>
              <a:t>Bewegungen</a:t>
            </a:r>
            <a:r>
              <a:rPr lang="en-IN" b="1" dirty="0"/>
              <a:t> </a:t>
            </a:r>
            <a:r>
              <a:rPr lang="en-IN" b="1" dirty="0" err="1"/>
              <a:t>zäher</a:t>
            </a:r>
            <a:r>
              <a:rPr lang="en-IN" b="1" dirty="0"/>
              <a:t> </a:t>
            </a:r>
            <a:r>
              <a:rPr lang="en-IN" b="1" dirty="0" err="1"/>
              <a:t>Flüssigheiten</a:t>
            </a:r>
            <a:r>
              <a:rPr lang="en-IN" b="1" dirty="0"/>
              <a:t>", </a:t>
            </a:r>
            <a:r>
              <a:rPr lang="en-IN" b="1" dirty="0" err="1"/>
              <a:t>Jahresbericht</a:t>
            </a:r>
            <a:r>
              <a:rPr lang="en-IN" b="1" dirty="0"/>
              <a:t> der </a:t>
            </a:r>
            <a:r>
              <a:rPr lang="en-IN" b="1" dirty="0" err="1"/>
              <a:t>Deutschen</a:t>
            </a:r>
            <a:r>
              <a:rPr lang="en-IN" b="1" dirty="0"/>
              <a:t> </a:t>
            </a:r>
            <a:r>
              <a:rPr lang="en-IN" b="1" dirty="0" err="1"/>
              <a:t>Mathematiker-Vereinigung</a:t>
            </a:r>
            <a:r>
              <a:rPr lang="en-IN" b="1" dirty="0"/>
              <a:t>”.</a:t>
            </a:r>
            <a:endParaRPr lang="en-IN" dirty="0"/>
          </a:p>
          <a:p>
            <a:pPr lvl="0"/>
            <a:r>
              <a:rPr lang="en-IN" dirty="0" err="1"/>
              <a:t>Rosenhead</a:t>
            </a:r>
            <a:r>
              <a:rPr lang="en-IN" dirty="0"/>
              <a:t>, L. (1940), "</a:t>
            </a:r>
            <a:r>
              <a:rPr lang="en-IN" b="1" dirty="0"/>
              <a:t>The Steady Two-Dimensional Radial Flow of Viscous Fluid between Two Inclined Plane Walls",</a:t>
            </a:r>
            <a:r>
              <a:rPr lang="en-IN" dirty="0"/>
              <a:t> Proceedings of the Royal Society of London. Series A, Mathematical and Physical Sciences.</a:t>
            </a:r>
          </a:p>
          <a:p>
            <a:endParaRPr lang="en-IN" dirty="0"/>
          </a:p>
        </p:txBody>
      </p:sp>
    </p:spTree>
    <p:extLst>
      <p:ext uri="{BB962C8B-B14F-4D97-AF65-F5344CB8AC3E}">
        <p14:creationId xmlns:p14="http://schemas.microsoft.com/office/powerpoint/2010/main" val="31632577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199" y="105978"/>
            <a:ext cx="8229600" cy="3627900"/>
          </a:xfrm>
        </p:spPr>
        <p:txBody>
          <a:bodyPr/>
          <a:lstStyle/>
          <a:p>
            <a:r>
              <a:rPr lang="en-US" sz="2000" dirty="0"/>
              <a:t>According to Bernoulli's equation, Incompressible fluid will speed while converging and slow down while flowing a diverging channel. </a:t>
            </a:r>
          </a:p>
          <a:p>
            <a:endParaRPr lang="en-IN" sz="20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33561" y="1390543"/>
            <a:ext cx="5476875" cy="3143250"/>
          </a:xfrm>
          <a:prstGeom prst="rect">
            <a:avLst/>
          </a:prstGeom>
        </p:spPr>
      </p:pic>
    </p:spTree>
    <p:extLst>
      <p:ext uri="{BB962C8B-B14F-4D97-AF65-F5344CB8AC3E}">
        <p14:creationId xmlns:p14="http://schemas.microsoft.com/office/powerpoint/2010/main" val="182850588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Text Placeholder 2"/>
          <p:cNvSpPr>
            <a:spLocks noGrp="1"/>
          </p:cNvSpPr>
          <p:nvPr>
            <p:ph type="body" idx="1"/>
          </p:nvPr>
        </p:nvSpPr>
        <p:spPr/>
        <p:txBody>
          <a:bodyPr/>
          <a:lstStyle/>
          <a:p>
            <a:r>
              <a:rPr lang="en-US" dirty="0" smtClean="0"/>
              <a:t>Thank you!</a:t>
            </a:r>
            <a:endParaRPr lang="en-IN" dirty="0"/>
          </a:p>
        </p:txBody>
      </p:sp>
    </p:spTree>
    <p:extLst>
      <p:ext uri="{BB962C8B-B14F-4D97-AF65-F5344CB8AC3E}">
        <p14:creationId xmlns:p14="http://schemas.microsoft.com/office/powerpoint/2010/main" val="4969153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95555" y="174661"/>
            <a:ext cx="8229600" cy="4566084"/>
          </a:xfrm>
        </p:spPr>
        <p:txBody>
          <a:bodyPr>
            <a:normAutofit/>
          </a:bodyPr>
          <a:lstStyle/>
          <a:p>
            <a:pPr marL="533400" indent="-342900">
              <a:buFont typeface="Arial" panose="020B0604020202020204" pitchFamily="34" charset="0"/>
              <a:buChar char="•"/>
            </a:pPr>
            <a:r>
              <a:rPr lang="en-US" sz="1800" dirty="0" smtClean="0"/>
              <a:t>But let’s take the analogy of traffic flow. We see quite the opposite is true here. Narrower roads face a lot of traffic jams and whenever the road widens the vehicles will go at their comfortable pace and will not much affected by the other vehicles. So this effectively increases the flow velocity in diverging channels.</a:t>
            </a:r>
          </a:p>
          <a:p>
            <a:pPr marL="533400" indent="-342900">
              <a:buFont typeface="Arial" panose="020B0604020202020204" pitchFamily="34" charset="0"/>
              <a:buChar char="•"/>
            </a:pPr>
            <a:r>
              <a:rPr lang="en-US" sz="1800" dirty="0" smtClean="0"/>
              <a:t>Well intuitively, we can see that this happens just due to increase in the inter-vehicular distance. Also our analogy to the fluid flow needs the no-slip condition at the wall boundaries to be true, which is not a constraint for the traffic. </a:t>
            </a:r>
            <a:endParaRPr lang="en-IN" sz="18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6868" y="2457703"/>
            <a:ext cx="3314218" cy="2484498"/>
          </a:xfrm>
          <a:prstGeom prst="rect">
            <a:avLst/>
          </a:prstGeom>
        </p:spPr>
      </p:pic>
    </p:spTree>
    <p:extLst>
      <p:ext uri="{BB962C8B-B14F-4D97-AF65-F5344CB8AC3E}">
        <p14:creationId xmlns:p14="http://schemas.microsoft.com/office/powerpoint/2010/main" val="27428085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Shape 134"/>
          <p:cNvSpPr txBox="1">
            <a:spLocks noGrp="1"/>
          </p:cNvSpPr>
          <p:nvPr>
            <p:ph type="title"/>
          </p:nvPr>
        </p:nvSpPr>
        <p:spPr>
          <a:prstGeom prst="rect">
            <a:avLst/>
          </a:prstGeom>
        </p:spPr>
        <p:txBody>
          <a:bodyPr lIns="91425" tIns="91425" rIns="91425" bIns="91425" anchor="b" anchorCtr="0">
            <a:noAutofit/>
          </a:bodyPr>
          <a:lstStyle/>
          <a:p>
            <a:pPr>
              <a:buNone/>
            </a:pPr>
            <a:r>
              <a:rPr lang="en-GB"/>
              <a:t>No-Slip condition</a:t>
            </a:r>
          </a:p>
        </p:txBody>
      </p:sp>
      <p:sp>
        <p:nvSpPr>
          <p:cNvPr id="135" name="Shape 135"/>
          <p:cNvSpPr txBox="1">
            <a:spLocks noGrp="1"/>
          </p:cNvSpPr>
          <p:nvPr>
            <p:ph type="body" idx="1"/>
          </p:nvPr>
        </p:nvSpPr>
        <p:spPr>
          <a:prstGeom prst="rect">
            <a:avLst/>
          </a:prstGeom>
        </p:spPr>
        <p:txBody>
          <a:bodyPr lIns="91425" tIns="91425" rIns="91425" bIns="91425" anchor="t" anchorCtr="0">
            <a:noAutofit/>
          </a:bodyPr>
          <a:lstStyle/>
          <a:p>
            <a:pPr marL="704850" indent="-514350">
              <a:buFont typeface="Arial" panose="020B0604020202020204" pitchFamily="34" charset="0"/>
              <a:buChar char="•"/>
            </a:pPr>
            <a:r>
              <a:rPr lang="en-US" sz="2000" dirty="0" smtClean="0"/>
              <a:t>Even though this condition is widely used throughout fluid dynamics, its closest understanding </a:t>
            </a:r>
            <a:r>
              <a:rPr lang="en-US" sz="2000" dirty="0" smtClean="0"/>
              <a:t>we think, comes </a:t>
            </a:r>
            <a:r>
              <a:rPr lang="en-US" sz="2000" dirty="0" smtClean="0"/>
              <a:t>from the James Clark Maxwell’s paper of 1879. </a:t>
            </a:r>
          </a:p>
          <a:p>
            <a:pPr marL="704850" indent="-514350">
              <a:buFont typeface="Arial" panose="020B0604020202020204" pitchFamily="34" charset="0"/>
              <a:buChar char="•"/>
            </a:pPr>
            <a:r>
              <a:rPr lang="en-US" sz="2000" dirty="0" smtClean="0"/>
              <a:t>He gives the conceptual understanding of this no slip as an outcome of constant energy loss in the molecules colliding with the walls and eventually sticking with it causing the no-slip condition. </a:t>
            </a:r>
          </a:p>
          <a:p>
            <a:pPr marL="704850" indent="-514350">
              <a:buFont typeface="Arial" panose="020B0604020202020204" pitchFamily="34" charset="0"/>
              <a:buChar char="•"/>
            </a:pPr>
            <a:r>
              <a:rPr lang="en-US" sz="2000" dirty="0" smtClean="0"/>
              <a:t>This actually means that there is some slip but insignificant for the large scale statistics. </a:t>
            </a:r>
          </a:p>
          <a:p>
            <a:pPr marL="704850" indent="-514350">
              <a:buFont typeface="Arial" panose="020B0604020202020204" pitchFamily="34" charset="0"/>
              <a:buChar char="•"/>
            </a:pPr>
            <a:r>
              <a:rPr lang="en-US" sz="2000" dirty="0" smtClean="0"/>
              <a:t>But if we go to molecular scales (</a:t>
            </a:r>
            <a:r>
              <a:rPr lang="en-US" sz="2000" dirty="0" err="1" smtClean="0"/>
              <a:t>knudsen</a:t>
            </a:r>
            <a:r>
              <a:rPr lang="en-US" sz="2000" dirty="0" smtClean="0"/>
              <a:t> regime) this slip becomes a significant factor. </a:t>
            </a:r>
            <a:endParaRPr sz="2000" dirty="0"/>
          </a:p>
        </p:txBody>
      </p:sp>
    </p:spTree>
    <p:extLst>
      <p:ext uri="{BB962C8B-B14F-4D97-AF65-F5344CB8AC3E}">
        <p14:creationId xmlns:p14="http://schemas.microsoft.com/office/powerpoint/2010/main" val="2741494386"/>
      </p:ext>
    </p:extLst>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Shape 128"/>
          <p:cNvSpPr txBox="1">
            <a:spLocks noGrp="1"/>
          </p:cNvSpPr>
          <p:nvPr>
            <p:ph type="title"/>
          </p:nvPr>
        </p:nvSpPr>
        <p:spPr>
          <a:prstGeom prst="rect">
            <a:avLst/>
          </a:prstGeom>
        </p:spPr>
        <p:txBody>
          <a:bodyPr lIns="91425" tIns="91425" rIns="91425" bIns="91425" anchor="b" anchorCtr="0">
            <a:noAutofit/>
          </a:bodyPr>
          <a:lstStyle/>
          <a:p>
            <a:pPr>
              <a:buNone/>
            </a:pPr>
            <a:r>
              <a:rPr lang="en-GB" dirty="0"/>
              <a:t>Knudsen Regime</a:t>
            </a:r>
          </a:p>
        </p:txBody>
      </p:sp>
      <p:sp>
        <p:nvSpPr>
          <p:cNvPr id="129" name="Shape 129"/>
          <p:cNvSpPr txBox="1">
            <a:spLocks noGrp="1"/>
          </p:cNvSpPr>
          <p:nvPr>
            <p:ph type="body" idx="1"/>
          </p:nvPr>
        </p:nvSpPr>
        <p:spPr>
          <a:prstGeom prst="rect">
            <a:avLst/>
          </a:prstGeom>
        </p:spPr>
        <p:txBody>
          <a:bodyPr lIns="91425" tIns="91425" rIns="91425" bIns="91425" anchor="t" anchorCtr="0">
            <a:noAutofit/>
          </a:bodyPr>
          <a:lstStyle/>
          <a:p>
            <a:r>
              <a:rPr lang="en-GB" sz="1600" dirty="0">
                <a:solidFill>
                  <a:srgbClr val="000000"/>
                </a:solidFill>
              </a:rPr>
              <a:t>(Regimes characterised by K</a:t>
            </a:r>
            <a:r>
              <a:rPr lang="en-GB" sz="1600" dirty="0" smtClean="0">
                <a:solidFill>
                  <a:srgbClr val="000000"/>
                </a:solidFill>
              </a:rPr>
              <a:t>nudsen </a:t>
            </a:r>
            <a:r>
              <a:rPr lang="en-GB" sz="1600" dirty="0">
                <a:solidFill>
                  <a:srgbClr val="000000"/>
                </a:solidFill>
              </a:rPr>
              <a:t>numbers larger than 0.01)</a:t>
            </a:r>
          </a:p>
          <a:p>
            <a:r>
              <a:rPr lang="en-GB" sz="1600" b="1" dirty="0">
                <a:solidFill>
                  <a:schemeClr val="tx1"/>
                </a:solidFill>
              </a:rPr>
              <a:t>Knudsen Number </a:t>
            </a:r>
            <a:r>
              <a:rPr lang="en-GB" sz="1600" dirty="0">
                <a:solidFill>
                  <a:srgbClr val="000000"/>
                </a:solidFill>
              </a:rPr>
              <a:t>(</a:t>
            </a:r>
            <a:r>
              <a:rPr lang="en-GB" sz="1600" dirty="0" err="1">
                <a:solidFill>
                  <a:srgbClr val="000000"/>
                </a:solidFill>
              </a:rPr>
              <a:t>kn</a:t>
            </a:r>
            <a:r>
              <a:rPr lang="en-GB" sz="1600" dirty="0">
                <a:solidFill>
                  <a:srgbClr val="000000"/>
                </a:solidFill>
              </a:rPr>
              <a:t>) = </a:t>
            </a:r>
            <a:r>
              <a:rPr lang="en-GB" sz="1600" i="1" dirty="0">
                <a:solidFill>
                  <a:srgbClr val="000000"/>
                </a:solidFill>
              </a:rPr>
              <a:t>l</a:t>
            </a:r>
            <a:r>
              <a:rPr lang="en-GB" sz="1600" dirty="0">
                <a:solidFill>
                  <a:srgbClr val="000000"/>
                </a:solidFill>
              </a:rPr>
              <a:t>/L (</a:t>
            </a:r>
            <a:r>
              <a:rPr lang="en-GB" sz="1600" i="1" dirty="0">
                <a:solidFill>
                  <a:srgbClr val="000000"/>
                </a:solidFill>
              </a:rPr>
              <a:t>l </a:t>
            </a:r>
            <a:r>
              <a:rPr lang="en-GB" sz="1600" dirty="0">
                <a:solidFill>
                  <a:srgbClr val="000000"/>
                </a:solidFill>
              </a:rPr>
              <a:t>= mean free path, L = characteristic length)</a:t>
            </a:r>
          </a:p>
          <a:p>
            <a:pPr>
              <a:lnSpc>
                <a:spcPct val="115000"/>
              </a:lnSpc>
              <a:spcBef>
                <a:spcPts val="0"/>
              </a:spcBef>
            </a:pPr>
            <a:r>
              <a:rPr lang="en-GB" sz="1600" dirty="0">
                <a:solidFill>
                  <a:srgbClr val="000000"/>
                </a:solidFill>
              </a:rPr>
              <a:t>Flows are characterised as:</a:t>
            </a:r>
          </a:p>
          <a:p>
            <a:pPr>
              <a:lnSpc>
                <a:spcPct val="115000"/>
              </a:lnSpc>
              <a:spcBef>
                <a:spcPts val="0"/>
              </a:spcBef>
            </a:pPr>
            <a:endParaRPr lang="en-GB" sz="1600" dirty="0">
              <a:solidFill>
                <a:srgbClr val="000000"/>
              </a:solidFill>
            </a:endParaRPr>
          </a:p>
          <a:p>
            <a:pPr>
              <a:lnSpc>
                <a:spcPct val="115000"/>
              </a:lnSpc>
              <a:spcBef>
                <a:spcPts val="0"/>
              </a:spcBef>
            </a:pPr>
            <a:r>
              <a:rPr lang="en-GB" sz="1600" dirty="0" smtClean="0">
                <a:solidFill>
                  <a:srgbClr val="000000"/>
                </a:solidFill>
              </a:rPr>
              <a:t>slip </a:t>
            </a:r>
            <a:r>
              <a:rPr lang="en-GB" sz="1600" dirty="0">
                <a:solidFill>
                  <a:srgbClr val="000000"/>
                </a:solidFill>
              </a:rPr>
              <a:t>flow (0.01 &lt; </a:t>
            </a:r>
            <a:r>
              <a:rPr lang="en-GB" sz="1600" i="1" dirty="0" err="1">
                <a:solidFill>
                  <a:srgbClr val="000000"/>
                </a:solidFill>
              </a:rPr>
              <a:t>kn</a:t>
            </a:r>
            <a:r>
              <a:rPr lang="en-GB" sz="1600" dirty="0">
                <a:solidFill>
                  <a:srgbClr val="000000"/>
                </a:solidFill>
              </a:rPr>
              <a:t>&lt; 0.1),</a:t>
            </a:r>
          </a:p>
          <a:p>
            <a:pPr>
              <a:lnSpc>
                <a:spcPct val="115000"/>
              </a:lnSpc>
              <a:spcBef>
                <a:spcPts val="0"/>
              </a:spcBef>
            </a:pPr>
            <a:r>
              <a:rPr lang="en-GB" sz="1600" dirty="0">
                <a:solidFill>
                  <a:srgbClr val="000000"/>
                </a:solidFill>
              </a:rPr>
              <a:t>transition flow (0.1 &lt; </a:t>
            </a:r>
            <a:r>
              <a:rPr lang="en-GB" sz="1600" i="1" dirty="0" err="1">
                <a:solidFill>
                  <a:srgbClr val="000000"/>
                </a:solidFill>
              </a:rPr>
              <a:t>kn</a:t>
            </a:r>
            <a:r>
              <a:rPr lang="en-GB" sz="1600" i="1" dirty="0">
                <a:solidFill>
                  <a:srgbClr val="000000"/>
                </a:solidFill>
              </a:rPr>
              <a:t> </a:t>
            </a:r>
            <a:r>
              <a:rPr lang="en-GB" sz="1600" dirty="0">
                <a:solidFill>
                  <a:srgbClr val="000000"/>
                </a:solidFill>
              </a:rPr>
              <a:t>&lt; 10) and</a:t>
            </a:r>
          </a:p>
          <a:p>
            <a:pPr>
              <a:lnSpc>
                <a:spcPct val="115000"/>
              </a:lnSpc>
              <a:spcBef>
                <a:spcPts val="0"/>
              </a:spcBef>
            </a:pPr>
            <a:r>
              <a:rPr lang="en-GB" sz="1600" dirty="0">
                <a:solidFill>
                  <a:srgbClr val="000000"/>
                </a:solidFill>
              </a:rPr>
              <a:t>free-molecule flow </a:t>
            </a:r>
            <a:r>
              <a:rPr lang="en-GB" sz="1600" i="1" dirty="0">
                <a:solidFill>
                  <a:srgbClr val="000000"/>
                </a:solidFill>
              </a:rPr>
              <a:t>(</a:t>
            </a:r>
            <a:r>
              <a:rPr lang="en-GB" sz="1600" i="1" dirty="0" err="1">
                <a:solidFill>
                  <a:srgbClr val="000000"/>
                </a:solidFill>
              </a:rPr>
              <a:t>kn</a:t>
            </a:r>
            <a:r>
              <a:rPr lang="en-GB" sz="1600" i="1" dirty="0">
                <a:solidFill>
                  <a:srgbClr val="000000"/>
                </a:solidFill>
              </a:rPr>
              <a:t> </a:t>
            </a:r>
            <a:r>
              <a:rPr lang="en-GB" sz="1600" dirty="0">
                <a:solidFill>
                  <a:srgbClr val="000000"/>
                </a:solidFill>
              </a:rPr>
              <a:t>&gt; 10).</a:t>
            </a:r>
          </a:p>
          <a:p>
            <a:endParaRPr lang="en-GB" sz="1600" dirty="0">
              <a:solidFill>
                <a:srgbClr val="000000"/>
              </a:solidFill>
            </a:endParaRPr>
          </a:p>
          <a:p>
            <a:pPr>
              <a:lnSpc>
                <a:spcPct val="115000"/>
              </a:lnSpc>
              <a:spcBef>
                <a:spcPts val="0"/>
              </a:spcBef>
              <a:buClr>
                <a:schemeClr val="dk1"/>
              </a:buClr>
              <a:buSzPct val="78571"/>
            </a:pPr>
            <a:r>
              <a:rPr lang="en-GB" sz="1600" dirty="0">
                <a:solidFill>
                  <a:srgbClr val="000000"/>
                </a:solidFill>
              </a:rPr>
              <a:t>This means that the statistical descriptions of molecular activity doesn't hold good and </a:t>
            </a:r>
            <a:r>
              <a:rPr lang="en-GB" sz="1600" b="1" dirty="0">
                <a:solidFill>
                  <a:schemeClr val="dk1"/>
                </a:solidFill>
              </a:rPr>
              <a:t>fluid properties such as density, viscosity, thermal conductivity, temperature, etc. cannot be expressed as continuous functions of space and time. </a:t>
            </a:r>
          </a:p>
          <a:p>
            <a:endParaRPr lang="en-GB" sz="1400" b="1" dirty="0">
              <a:solidFill>
                <a:schemeClr val="dk1"/>
              </a:solidFill>
            </a:endParaRPr>
          </a:p>
          <a:p>
            <a:endParaRPr lang="en-GB" sz="1400" b="1" dirty="0">
              <a:solidFill>
                <a:schemeClr val="dk1"/>
              </a:solidFill>
            </a:endParaRPr>
          </a:p>
        </p:txBody>
      </p:sp>
    </p:spTree>
    <p:extLst>
      <p:ext uri="{BB962C8B-B14F-4D97-AF65-F5344CB8AC3E}">
        <p14:creationId xmlns:p14="http://schemas.microsoft.com/office/powerpoint/2010/main" val="2635556281"/>
      </p:ext>
    </p:extLst>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Slip and Slip velocity</a:t>
            </a:r>
            <a:endParaRPr lang="en-IN" dirty="0"/>
          </a:p>
        </p:txBody>
      </p:sp>
      <p:sp>
        <p:nvSpPr>
          <p:cNvPr id="3" name="Text Placeholder 2"/>
          <p:cNvSpPr>
            <a:spLocks noGrp="1"/>
          </p:cNvSpPr>
          <p:nvPr>
            <p:ph type="body" idx="1"/>
          </p:nvPr>
        </p:nvSpPr>
        <p:spPr/>
        <p:txBody>
          <a:bodyPr/>
          <a:lstStyle/>
          <a:p>
            <a:endParaRPr lang="en-IN"/>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0733" y="1585284"/>
            <a:ext cx="3492674" cy="2767105"/>
          </a:xfrm>
          <a:prstGeom prst="rect">
            <a:avLst/>
          </a:prstGeom>
        </p:spPr>
      </p:pic>
    </p:spTree>
    <p:extLst>
      <p:ext uri="{BB962C8B-B14F-4D97-AF65-F5344CB8AC3E}">
        <p14:creationId xmlns:p14="http://schemas.microsoft.com/office/powerpoint/2010/main" val="9512765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What happens when we go to the molecular scales?</a:t>
            </a:r>
            <a:endParaRPr lang="en-IN" dirty="0"/>
          </a:p>
        </p:txBody>
      </p:sp>
      <p:sp>
        <p:nvSpPr>
          <p:cNvPr id="3" name="Text Placeholder 2"/>
          <p:cNvSpPr>
            <a:spLocks noGrp="1"/>
          </p:cNvSpPr>
          <p:nvPr>
            <p:ph type="body" idx="1"/>
          </p:nvPr>
        </p:nvSpPr>
        <p:spPr/>
        <p:txBody>
          <a:bodyPr/>
          <a:lstStyle/>
          <a:p>
            <a:pPr marL="533400" indent="-342900">
              <a:buFont typeface="Arial" panose="020B0604020202020204" pitchFamily="34" charset="0"/>
              <a:buChar char="•"/>
            </a:pPr>
            <a:r>
              <a:rPr lang="en-US" sz="2400" dirty="0" smtClean="0"/>
              <a:t>The question we are asking is: What happens to the flow in the </a:t>
            </a:r>
            <a:r>
              <a:rPr lang="en-US" sz="2400" dirty="0" err="1" smtClean="0"/>
              <a:t>nano</a:t>
            </a:r>
            <a:r>
              <a:rPr lang="en-US" sz="2400" dirty="0" smtClean="0"/>
              <a:t>–channels? </a:t>
            </a:r>
          </a:p>
          <a:p>
            <a:pPr marL="533400" indent="-342900">
              <a:buFont typeface="Arial" panose="020B0604020202020204" pitchFamily="34" charset="0"/>
              <a:buChar char="•"/>
            </a:pPr>
            <a:r>
              <a:rPr lang="en-US" sz="2400" dirty="0" smtClean="0"/>
              <a:t>Beyond the Knudsen number of 0.01 the continuum description of the fluid fails to portray its behavior perfectly. </a:t>
            </a:r>
          </a:p>
          <a:p>
            <a:pPr marL="533400" indent="-342900">
              <a:buFont typeface="Arial" panose="020B0604020202020204" pitchFamily="34" charset="0"/>
              <a:buChar char="•"/>
            </a:pPr>
            <a:r>
              <a:rPr lang="en-US" sz="2400" dirty="0" smtClean="0"/>
              <a:t>We introduce Maxwell’s slip model for incorporating the velocity slip but it works only till </a:t>
            </a:r>
            <a:r>
              <a:rPr lang="en-US" sz="2400" dirty="0" err="1" smtClean="0"/>
              <a:t>Kn</a:t>
            </a:r>
            <a:r>
              <a:rPr lang="en-US" sz="2400" dirty="0" smtClean="0"/>
              <a:t> = 0.15.</a:t>
            </a:r>
          </a:p>
          <a:p>
            <a:pPr marL="533400" indent="-342900">
              <a:buFont typeface="Arial" panose="020B0604020202020204" pitchFamily="34" charset="0"/>
              <a:buChar char="•"/>
            </a:pPr>
            <a:r>
              <a:rPr lang="en-US" sz="2400" dirty="0" smtClean="0"/>
              <a:t>What is the way out?</a:t>
            </a:r>
          </a:p>
          <a:p>
            <a:pPr marL="190500" indent="0"/>
            <a:endParaRPr lang="en-IN" sz="2400" dirty="0"/>
          </a:p>
        </p:txBody>
      </p:sp>
    </p:spTree>
    <p:extLst>
      <p:ext uri="{BB962C8B-B14F-4D97-AF65-F5344CB8AC3E}">
        <p14:creationId xmlns:p14="http://schemas.microsoft.com/office/powerpoint/2010/main" val="18822716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7" name="Shape 117"/>
          <p:cNvSpPr txBox="1">
            <a:spLocks noGrp="1"/>
          </p:cNvSpPr>
          <p:nvPr>
            <p:ph type="body" idx="1"/>
          </p:nvPr>
        </p:nvSpPr>
        <p:spPr>
          <a:xfrm>
            <a:off x="457200" y="226031"/>
            <a:ext cx="8229600" cy="4699649"/>
          </a:xfrm>
          <a:prstGeom prst="rect">
            <a:avLst/>
          </a:prstGeom>
        </p:spPr>
        <p:txBody>
          <a:bodyPr lIns="91425" tIns="91425" rIns="91425" bIns="91425" anchor="t" anchorCtr="0">
            <a:noAutofit/>
          </a:bodyPr>
          <a:lstStyle/>
          <a:p>
            <a:pPr marL="76200" lvl="0" indent="0" rtl="0">
              <a:buClr>
                <a:schemeClr val="dk1"/>
              </a:buClr>
              <a:buSzPct val="166666"/>
              <a:buNone/>
            </a:pPr>
            <a:r>
              <a:rPr lang="en-GB" sz="3200" dirty="0" smtClean="0"/>
              <a:t>Problem at hand</a:t>
            </a:r>
          </a:p>
          <a:p>
            <a:pPr marL="457200" lvl="0" indent="-381000">
              <a:buClr>
                <a:schemeClr val="dk1"/>
              </a:buClr>
              <a:buSzPct val="166666"/>
              <a:buFont typeface="Arial"/>
              <a:buChar char="•"/>
            </a:pPr>
            <a:r>
              <a:rPr lang="en-GB" sz="1800" dirty="0" smtClean="0"/>
              <a:t>Understanding Velocity changes and boundary </a:t>
            </a:r>
            <a:r>
              <a:rPr lang="en-GB" sz="1800" dirty="0"/>
              <a:t>slip in </a:t>
            </a:r>
            <a:r>
              <a:rPr lang="en-GB" sz="1800" dirty="0" smtClean="0"/>
              <a:t>diverging or converging </a:t>
            </a:r>
            <a:r>
              <a:rPr lang="en-GB" sz="1800" dirty="0" err="1" smtClean="0"/>
              <a:t>nano</a:t>
            </a:r>
            <a:r>
              <a:rPr lang="en-GB" sz="1800" dirty="0" smtClean="0"/>
              <a:t>-channels.</a:t>
            </a:r>
            <a:endParaRPr lang="en-GB" sz="1800" dirty="0"/>
          </a:p>
          <a:p>
            <a:pPr marL="457200" lvl="0" indent="-342900" rtl="0">
              <a:buClr>
                <a:schemeClr val="dk1"/>
              </a:buClr>
              <a:buSzPct val="166666"/>
              <a:buFont typeface="Arial"/>
              <a:buChar char="•"/>
            </a:pPr>
            <a:r>
              <a:rPr lang="en-GB" sz="1800" dirty="0"/>
              <a:t>This problem on continuum level was solved  by </a:t>
            </a:r>
            <a:r>
              <a:rPr lang="en-GB" sz="1400" b="1" dirty="0">
                <a:latin typeface="Droid Sans"/>
                <a:ea typeface="Droid Sans"/>
                <a:cs typeface="Droid Sans"/>
                <a:sym typeface="Droid Sans"/>
              </a:rPr>
              <a:t>Jeffery, G. B. (1915)</a:t>
            </a:r>
            <a:r>
              <a:rPr lang="en-GB" sz="1400" dirty="0">
                <a:latin typeface="Droid Sans"/>
                <a:ea typeface="Droid Sans"/>
                <a:cs typeface="Droid Sans"/>
                <a:sym typeface="Droid Sans"/>
              </a:rPr>
              <a:t> and </a:t>
            </a:r>
            <a:r>
              <a:rPr lang="en-GB" sz="1400" b="1" dirty="0">
                <a:latin typeface="Droid Sans"/>
                <a:ea typeface="Droid Sans"/>
                <a:cs typeface="Droid Sans"/>
                <a:sym typeface="Droid Sans"/>
              </a:rPr>
              <a:t>Hamel, G. (1916). </a:t>
            </a:r>
            <a:endParaRPr lang="en-GB" sz="1400" b="1" dirty="0" smtClean="0">
              <a:latin typeface="Droid Sans"/>
              <a:ea typeface="Droid Sans"/>
              <a:cs typeface="Droid Sans"/>
              <a:sym typeface="Droid Sans"/>
            </a:endParaRPr>
          </a:p>
          <a:p>
            <a:pPr marL="457200" lvl="0" indent="-342900" rtl="0">
              <a:buClr>
                <a:schemeClr val="dk1"/>
              </a:buClr>
              <a:buSzPct val="166666"/>
              <a:buFont typeface="Arial"/>
              <a:buChar char="•"/>
            </a:pPr>
            <a:endParaRPr lang="en-GB" sz="1400" b="1" dirty="0">
              <a:latin typeface="Droid Sans"/>
              <a:ea typeface="Droid Sans"/>
              <a:cs typeface="Droid Sans"/>
              <a:sym typeface="Droid Sans"/>
            </a:endParaRPr>
          </a:p>
          <a:p>
            <a:pPr marL="457200" lvl="0" indent="-342900" rtl="0">
              <a:buClr>
                <a:schemeClr val="dk1"/>
              </a:buClr>
              <a:buSzPct val="166666"/>
              <a:buFont typeface="Arial"/>
              <a:buChar char="•"/>
            </a:pPr>
            <a:endParaRPr lang="en-GB" sz="1400" b="1" dirty="0" smtClean="0">
              <a:latin typeface="Droid Sans"/>
              <a:ea typeface="Droid Sans"/>
              <a:cs typeface="Droid Sans"/>
              <a:sym typeface="Droid Sans"/>
            </a:endParaRPr>
          </a:p>
          <a:p>
            <a:pPr marL="457200" lvl="0" indent="-342900" rtl="0">
              <a:buClr>
                <a:schemeClr val="dk1"/>
              </a:buClr>
              <a:buSzPct val="166666"/>
              <a:buFont typeface="Arial"/>
              <a:buChar char="•"/>
            </a:pPr>
            <a:endParaRPr lang="en-GB" sz="1400" b="1" dirty="0">
              <a:latin typeface="Droid Sans"/>
              <a:ea typeface="Droid Sans"/>
              <a:cs typeface="Droid Sans"/>
              <a:sym typeface="Droid Sans"/>
            </a:endParaRPr>
          </a:p>
          <a:p>
            <a:pPr marL="457200" lvl="0" indent="-342900" rtl="0">
              <a:buClr>
                <a:schemeClr val="dk1"/>
              </a:buClr>
              <a:buSzPct val="166666"/>
              <a:buFont typeface="Arial"/>
              <a:buChar char="•"/>
            </a:pPr>
            <a:endParaRPr lang="en-GB" sz="1400" b="1" dirty="0" smtClean="0">
              <a:latin typeface="Droid Sans"/>
              <a:ea typeface="Droid Sans"/>
              <a:cs typeface="Droid Sans"/>
              <a:sym typeface="Droid Sans"/>
            </a:endParaRPr>
          </a:p>
          <a:p>
            <a:pPr marL="114300" lvl="0" indent="0" rtl="0">
              <a:buClr>
                <a:schemeClr val="dk1"/>
              </a:buClr>
              <a:buSzPct val="166666"/>
            </a:pPr>
            <a:endParaRPr lang="en-GB" sz="1400" b="1" dirty="0">
              <a:latin typeface="Droid Sans"/>
              <a:ea typeface="Droid Sans"/>
              <a:cs typeface="Droid Sans"/>
              <a:sym typeface="Droid Sans"/>
            </a:endParaRPr>
          </a:p>
          <a:p>
            <a:pPr marL="457200" lvl="0" indent="-342900">
              <a:buSzPct val="166666"/>
              <a:buFont typeface="Arial"/>
              <a:buChar char="•"/>
            </a:pPr>
            <a:r>
              <a:rPr lang="en-GB" sz="1800" dirty="0"/>
              <a:t>The solutions are more elaborately given by </a:t>
            </a:r>
            <a:r>
              <a:rPr lang="en-GB" sz="1800" dirty="0" err="1">
                <a:latin typeface="Arial"/>
                <a:ea typeface="Arial"/>
                <a:cs typeface="Arial"/>
                <a:sym typeface="Arial"/>
              </a:rPr>
              <a:t>Rosenhead</a:t>
            </a:r>
            <a:r>
              <a:rPr lang="en-GB" sz="1800" dirty="0">
                <a:latin typeface="Arial"/>
                <a:ea typeface="Arial"/>
                <a:cs typeface="Arial"/>
                <a:sym typeface="Arial"/>
              </a:rPr>
              <a:t>, L. (1940). </a:t>
            </a:r>
          </a:p>
          <a:p>
            <a:pPr marL="457200" lvl="0" indent="-342900">
              <a:buClr>
                <a:srgbClr val="666666"/>
              </a:buClr>
              <a:buSzPct val="166666"/>
              <a:buFont typeface="Arial"/>
              <a:buChar char="•"/>
            </a:pPr>
            <a:r>
              <a:rPr lang="en-GB" sz="1800" dirty="0"/>
              <a:t>The flow is shown to exhibit from purely outward to a mixture of outwards and inwards flows depending upon angles of divergence(</a:t>
            </a:r>
            <a:r>
              <a:rPr lang="el-GR" sz="1800" dirty="0"/>
              <a:t>α</a:t>
            </a:r>
            <a:r>
              <a:rPr lang="en-GB" sz="1800" dirty="0"/>
              <a:t>) and Reynolds number(Re). Characterised by the parameter S = (</a:t>
            </a:r>
            <a:r>
              <a:rPr lang="el-GR" sz="1800" dirty="0"/>
              <a:t>α</a:t>
            </a:r>
            <a:r>
              <a:rPr lang="en-US" sz="1800" dirty="0"/>
              <a:t>*</a:t>
            </a:r>
            <a:r>
              <a:rPr lang="en-GB" sz="1800" dirty="0"/>
              <a:t>Re)</a:t>
            </a:r>
          </a:p>
          <a:p>
            <a:pPr marL="457200" lvl="0" indent="-342900" rtl="0">
              <a:buClr>
                <a:schemeClr val="dk1"/>
              </a:buClr>
              <a:buSzPct val="166666"/>
              <a:buFont typeface="Arial"/>
              <a:buChar char="•"/>
            </a:pPr>
            <a:endParaRPr lang="en-GB" sz="1400" b="1" dirty="0">
              <a:latin typeface="Droid Sans"/>
              <a:ea typeface="Droid Sans"/>
              <a:cs typeface="Droid Sans"/>
              <a:sym typeface="Droid Sans"/>
            </a:endParaRPr>
          </a:p>
        </p:txBody>
      </p:sp>
      <p:sp>
        <p:nvSpPr>
          <p:cNvPr id="118" name="Shape 118"/>
          <p:cNvSpPr/>
          <p:nvPr/>
        </p:nvSpPr>
        <p:spPr>
          <a:xfrm>
            <a:off x="3020602" y="1672140"/>
            <a:ext cx="1998051" cy="1807429"/>
          </a:xfrm>
          <a:prstGeom prst="rect">
            <a:avLst/>
          </a:prstGeom>
          <a:blipFill>
            <a:blip r:embed="rId3"/>
            <a:stretch>
              <a:fillRect/>
            </a:stretch>
          </a:blipFill>
          <a:effectLst>
            <a:softEdge rad="12700"/>
          </a:effectLst>
        </p:spPr>
      </p:sp>
    </p:spTree>
    <p:extLst>
      <p:ext uri="{BB962C8B-B14F-4D97-AF65-F5344CB8AC3E}">
        <p14:creationId xmlns:p14="http://schemas.microsoft.com/office/powerpoint/2010/main" val="2089798710"/>
      </p:ext>
    </p:extLst>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Jeffery –Hamel equations</a:t>
            </a:r>
            <a:endParaRPr lang="en-IN" dirty="0"/>
          </a:p>
        </p:txBody>
      </p:sp>
      <p:sp>
        <p:nvSpPr>
          <p:cNvPr id="3" name="Text Placeholder 2"/>
          <p:cNvSpPr>
            <a:spLocks noGrp="1"/>
          </p:cNvSpPr>
          <p:nvPr>
            <p:ph type="body" idx="1"/>
          </p:nvPr>
        </p:nvSpPr>
        <p:spPr/>
        <p:txBody>
          <a:bodyPr/>
          <a:lstStyle/>
          <a:p>
            <a:pPr marL="533400" indent="-342900">
              <a:buFont typeface="Arial" panose="020B0604020202020204" pitchFamily="34" charset="0"/>
              <a:buChar char="•"/>
            </a:pPr>
            <a:r>
              <a:rPr lang="en-US" sz="2000" dirty="0" smtClean="0"/>
              <a:t>Exact solutions have been found for this variation of </a:t>
            </a:r>
            <a:r>
              <a:rPr lang="en-US" sz="2000" dirty="0" err="1" smtClean="0"/>
              <a:t>Navier</a:t>
            </a:r>
            <a:r>
              <a:rPr lang="en-US" sz="2000" dirty="0" smtClean="0"/>
              <a:t>-Stokes equations. </a:t>
            </a:r>
          </a:p>
          <a:p>
            <a:pPr marL="533400" indent="-342900">
              <a:buFont typeface="Arial" panose="020B0604020202020204" pitchFamily="34" charset="0"/>
              <a:buChar char="•"/>
            </a:pPr>
            <a:r>
              <a:rPr lang="en-US" sz="2000" dirty="0" err="1" smtClean="0"/>
              <a:t>Navier</a:t>
            </a:r>
            <a:r>
              <a:rPr lang="en-US" sz="2000" dirty="0" smtClean="0"/>
              <a:t>-Stokes in cylindrical coordinates.</a:t>
            </a:r>
            <a:endParaRPr lang="en-IN" sz="2000" dirty="0"/>
          </a:p>
        </p:txBody>
      </p:sp>
      <p:pic>
        <p:nvPicPr>
          <p:cNvPr id="4" name="Picture 3"/>
          <p:cNvPicPr>
            <a:picLocks noChangeAspect="1"/>
          </p:cNvPicPr>
          <p:nvPr/>
        </p:nvPicPr>
        <p:blipFill>
          <a:blip r:embed="rId2"/>
          <a:stretch>
            <a:fillRect/>
          </a:stretch>
        </p:blipFill>
        <p:spPr>
          <a:xfrm>
            <a:off x="1262191" y="2607341"/>
            <a:ext cx="6619618" cy="2036194"/>
          </a:xfrm>
          <a:prstGeom prst="rect">
            <a:avLst/>
          </a:prstGeom>
        </p:spPr>
      </p:pic>
    </p:spTree>
    <p:extLst>
      <p:ext uri="{BB962C8B-B14F-4D97-AF65-F5344CB8AC3E}">
        <p14:creationId xmlns:p14="http://schemas.microsoft.com/office/powerpoint/2010/main" val="250638168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401</TotalTime>
  <Words>878</Words>
  <Application>Microsoft Office PowerPoint</Application>
  <PresentationFormat>On-screen Show (16:9)</PresentationFormat>
  <Paragraphs>74</Paragraphs>
  <Slides>20</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Calibri Light</vt:lpstr>
      <vt:lpstr>Droid Sans</vt:lpstr>
      <vt:lpstr>Office Theme</vt:lpstr>
      <vt:lpstr>Fluids in Nanochannels</vt:lpstr>
      <vt:lpstr>PowerPoint Presentation</vt:lpstr>
      <vt:lpstr>PowerPoint Presentation</vt:lpstr>
      <vt:lpstr>No-Slip condition</vt:lpstr>
      <vt:lpstr>Knudsen Regime</vt:lpstr>
      <vt:lpstr>Slip and Slip velocity</vt:lpstr>
      <vt:lpstr>What happens when we go to the molecular scales?</vt:lpstr>
      <vt:lpstr>PowerPoint Presentation</vt:lpstr>
      <vt:lpstr>Jeffery –Hamel equations</vt:lpstr>
      <vt:lpstr>PowerPoint Presentation</vt:lpstr>
      <vt:lpstr>PowerPoint Presentation</vt:lpstr>
      <vt:lpstr>PowerPoint Presentation</vt:lpstr>
      <vt:lpstr>PowerPoint Presentation</vt:lpstr>
      <vt:lpstr>Lenard Jones potential and Phase diagram</vt:lpstr>
      <vt:lpstr>PowerPoint Presentation</vt:lpstr>
      <vt:lpstr>PowerPoint Presentation</vt:lpstr>
      <vt:lpstr>PowerPoint Presentation</vt:lpstr>
      <vt:lpstr>PowerPoint Presentation</vt:lpstr>
      <vt:lpstr>References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Fluids in Nanochannels</dc:title>
  <cp:lastModifiedBy>manoj</cp:lastModifiedBy>
  <cp:revision>35</cp:revision>
  <dcterms:modified xsi:type="dcterms:W3CDTF">2013-12-03T09:34:12Z</dcterms:modified>
</cp:coreProperties>
</file>